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handoutMasters/handoutMaster1.xml" ContentType="application/vnd.openxmlformats-officedocument.presentationml.handoutMaster+xml"/>
  <Override PartName="/ppt/media/image11.svg" ContentType="image/svg+xml"/>
  <Override PartName="/ppt/media/image13.svg" ContentType="image/svg+xml"/>
  <Override PartName="/ppt/media/image2.svg" ContentType="image/svg+xml"/>
  <Override PartName="/ppt/media/image20.svg" ContentType="image/svg+xml"/>
  <Override PartName="/ppt/media/image22.svg" ContentType="image/svg+xml"/>
  <Override PartName="/ppt/media/image24.svg" ContentType="image/svg+xml"/>
  <Override PartName="/ppt/media/image26.svg" ContentType="image/svg+xml"/>
  <Override PartName="/ppt/media/image4.svg" ContentType="image/svg+xml"/>
  <Override PartName="/ppt/media/image6.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4"/>
  </p:notesMasterIdLst>
  <p:handoutMasterIdLst>
    <p:handoutMasterId r:id="rId37"/>
  </p:handoutMasterIdLst>
  <p:sldIdLst>
    <p:sldId id="256" r:id="rId3"/>
    <p:sldId id="333" r:id="rId5"/>
    <p:sldId id="257" r:id="rId6"/>
    <p:sldId id="303" r:id="rId7"/>
    <p:sldId id="335" r:id="rId8"/>
    <p:sldId id="304" r:id="rId9"/>
    <p:sldId id="305" r:id="rId10"/>
    <p:sldId id="307" r:id="rId11"/>
    <p:sldId id="308" r:id="rId12"/>
    <p:sldId id="309" r:id="rId13"/>
    <p:sldId id="310" r:id="rId14"/>
    <p:sldId id="311" r:id="rId15"/>
    <p:sldId id="312" r:id="rId16"/>
    <p:sldId id="313" r:id="rId17"/>
    <p:sldId id="314" r:id="rId18"/>
    <p:sldId id="315" r:id="rId19"/>
    <p:sldId id="317" r:id="rId20"/>
    <p:sldId id="318" r:id="rId21"/>
    <p:sldId id="319" r:id="rId22"/>
    <p:sldId id="320" r:id="rId23"/>
    <p:sldId id="321" r:id="rId24"/>
    <p:sldId id="322" r:id="rId25"/>
    <p:sldId id="323" r:id="rId26"/>
    <p:sldId id="324" r:id="rId27"/>
    <p:sldId id="325" r:id="rId28"/>
    <p:sldId id="326" r:id="rId29"/>
    <p:sldId id="328" r:id="rId30"/>
    <p:sldId id="329" r:id="rId31"/>
    <p:sldId id="330" r:id="rId32"/>
    <p:sldId id="331" r:id="rId33"/>
    <p:sldId id="332" r:id="rId34"/>
    <p:sldId id="279" r:id="rId35"/>
    <p:sldId id="280" r:id="rId36"/>
  </p:sldIdLst>
  <p:sldSz cx="18288000" cy="10287000"/>
  <p:notesSz cx="6858000" cy="9144000"/>
  <p:embeddedFontLst>
    <p:embeddedFont>
      <p:font typeface="字由点字倔强黑" panose="00020600040101010101" charset="-122"/>
      <p:regular r:id="rId41"/>
    </p:embeddedFont>
    <p:embeddedFont>
      <p:font typeface="字由点字倔强黑 85" panose="00020600040101010101" charset="-122"/>
      <p:regular r:id="rId42"/>
    </p:embeddedFont>
    <p:embeddedFont>
      <p:font typeface="华文楷体" panose="02010600040101010101" pitchFamily="2" charset="-122"/>
      <p:regular r:id="rId43"/>
    </p:embeddedFont>
    <p:embeddedFont>
      <p:font typeface="Calibri" panose="020F0502020204030204" charset="0"/>
      <p:regular r:id="rId44"/>
      <p:bold r:id="rId45"/>
      <p:italic r:id="rId46"/>
      <p:boldItalic r:id="rId47"/>
    </p:embeddedFont>
    <p:embeddedFont>
      <p:font typeface="微软雅黑" panose="020B0503020204020204" charset="-122"/>
      <p:regular r:id="rId48"/>
    </p:embeddedFont>
  </p:embeddedFontLst>
  <p:custDataLst>
    <p:tags r:id="rId49"/>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22"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showGuides="1">
      <p:cViewPr varScale="1">
        <p:scale>
          <a:sx n="74" d="100"/>
          <a:sy n="74" d="100"/>
        </p:scale>
        <p:origin x="-1092" y="-90"/>
      </p:cViewPr>
      <p:guideLst>
        <p:guide orient="horz" pos="2122"/>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9" Type="http://schemas.openxmlformats.org/officeDocument/2006/relationships/tags" Target="tags/tag51.xml"/><Relationship Id="rId48" Type="http://schemas.openxmlformats.org/officeDocument/2006/relationships/font" Target="fonts/font8.fntdata"/><Relationship Id="rId47" Type="http://schemas.openxmlformats.org/officeDocument/2006/relationships/font" Target="fonts/font7.fntdata"/><Relationship Id="rId46" Type="http://schemas.openxmlformats.org/officeDocument/2006/relationships/font" Target="fonts/font6.fntdata"/><Relationship Id="rId45" Type="http://schemas.openxmlformats.org/officeDocument/2006/relationships/font" Target="fonts/font5.fntdata"/><Relationship Id="rId44" Type="http://schemas.openxmlformats.org/officeDocument/2006/relationships/font" Target="fonts/font4.fntdata"/><Relationship Id="rId43" Type="http://schemas.openxmlformats.org/officeDocument/2006/relationships/font" Target="fonts/font3.fntdata"/><Relationship Id="rId42" Type="http://schemas.openxmlformats.org/officeDocument/2006/relationships/font" Target="fonts/font2.fntdata"/><Relationship Id="rId41" Type="http://schemas.openxmlformats.org/officeDocument/2006/relationships/font" Target="fonts/font1.fntdata"/><Relationship Id="rId40" Type="http://schemas.openxmlformats.org/officeDocument/2006/relationships/tableStyles" Target="tableStyles.xml"/><Relationship Id="rId4" Type="http://schemas.openxmlformats.org/officeDocument/2006/relationships/notesMaster" Target="notesMasters/notesMaster1.xml"/><Relationship Id="rId39" Type="http://schemas.openxmlformats.org/officeDocument/2006/relationships/viewProps" Target="viewProps.xml"/><Relationship Id="rId38" Type="http://schemas.openxmlformats.org/officeDocument/2006/relationships/presProps" Target="presProps.xml"/><Relationship Id="rId37" Type="http://schemas.openxmlformats.org/officeDocument/2006/relationships/handoutMaster" Target="handoutMasters/handoutMaster1.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A7E105A-23E0-44C6-BC44-039BFED3F340}"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A7E105A-23E0-44C6-BC44-039BFED3F340}"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A7E105A-23E0-44C6-BC44-039BFED3F340}"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A7E105A-23E0-44C6-BC44-039BFED3F340}"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A7E105A-23E0-44C6-BC44-039BFED3F340}"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A7E105A-23E0-44C6-BC44-039BFED3F340}"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A7E105A-23E0-44C6-BC44-039BFED3F340}"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A7E105A-23E0-44C6-BC44-039BFED3F340}"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A7E105A-23E0-44C6-BC44-039BFED3F340}"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A7E105A-23E0-44C6-BC44-039BFED3F340}"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200" spc="184" dirty="0" err="1">
                <a:solidFill>
                  <a:srgbClr val="000000"/>
                </a:solidFill>
                <a:latin typeface="字由点字典黑 35J" panose="00020600040101010101" charset="-122"/>
              </a:rPr>
              <a:t>HelloHealth</a:t>
            </a:r>
            <a:r>
              <a:rPr lang="zh-CN" altLang="en-US" sz="1200" spc="184" dirty="0" err="1">
                <a:solidFill>
                  <a:srgbClr val="000000"/>
                </a:solidFill>
                <a:latin typeface="字由点字典黑 35J" panose="00020600040101010101" charset="-122"/>
              </a:rPr>
              <a:t>是一个</a:t>
            </a:r>
            <a:r>
              <a:rPr lang="zh-CN" altLang="en-US" sz="1200" b="1" spc="184" dirty="0">
                <a:solidFill>
                  <a:schemeClr val="accent1"/>
                </a:solidFill>
                <a:latin typeface="字由点字典黑 35J" panose="00020600040101010101" charset="-122"/>
              </a:rPr>
              <a:t>综合性</a:t>
            </a:r>
            <a:r>
              <a:rPr lang="zh-CN" altLang="en-US" sz="1200" spc="184" dirty="0">
                <a:solidFill>
                  <a:srgbClr val="000000"/>
                </a:solidFill>
                <a:latin typeface="字由点字典黑 35J" panose="00020600040101010101" charset="-122"/>
              </a:rPr>
              <a:t>的在线健康信息管理交流平台，为用户提供</a:t>
            </a:r>
            <a:r>
              <a:rPr lang="zh-CN" altLang="en-US" sz="1200" b="1" spc="184" dirty="0">
                <a:solidFill>
                  <a:schemeClr val="accent1"/>
                </a:solidFill>
                <a:latin typeface="字由点字典黑 35J" panose="00020600040101010101" charset="-122"/>
              </a:rPr>
              <a:t>健康日历</a:t>
            </a:r>
            <a:r>
              <a:rPr lang="zh-CN" altLang="en-US" sz="1200" spc="184" dirty="0">
                <a:solidFill>
                  <a:schemeClr val="accent1"/>
                </a:solidFill>
                <a:latin typeface="字由点字典黑 35J" panose="00020600040101010101" charset="-122"/>
              </a:rPr>
              <a:t>、</a:t>
            </a:r>
            <a:r>
              <a:rPr lang="zh-CN" altLang="en-US" sz="1200" b="1" spc="184" dirty="0">
                <a:solidFill>
                  <a:schemeClr val="accent1"/>
                </a:solidFill>
                <a:latin typeface="字由点字典黑 35J" panose="00020600040101010101" charset="-122"/>
              </a:rPr>
              <a:t>药品信息查询</a:t>
            </a:r>
            <a:r>
              <a:rPr lang="zh-CN" altLang="en-US" sz="1200" spc="184" dirty="0">
                <a:solidFill>
                  <a:schemeClr val="accent1"/>
                </a:solidFill>
                <a:latin typeface="字由点字典黑 35J" panose="00020600040101010101" charset="-122"/>
              </a:rPr>
              <a:t>、</a:t>
            </a:r>
            <a:r>
              <a:rPr lang="zh-CN" altLang="en-US" sz="1200" b="1" spc="184" dirty="0">
                <a:solidFill>
                  <a:schemeClr val="accent1"/>
                </a:solidFill>
                <a:latin typeface="字由点字典黑 35J" panose="00020600040101010101" charset="-122"/>
              </a:rPr>
              <a:t>健康资讯获取</a:t>
            </a:r>
            <a:r>
              <a:rPr lang="zh-CN" altLang="en-US" sz="1200" spc="184" dirty="0">
                <a:solidFill>
                  <a:schemeClr val="accent1"/>
                </a:solidFill>
                <a:latin typeface="字由点字典黑 35J" panose="00020600040101010101" charset="-122"/>
              </a:rPr>
              <a:t>、</a:t>
            </a:r>
            <a:r>
              <a:rPr lang="zh-CN" altLang="en-US" sz="1200" b="1" spc="184" dirty="0">
                <a:solidFill>
                  <a:schemeClr val="accent1"/>
                </a:solidFill>
                <a:latin typeface="字由点字典黑 35J" panose="00020600040101010101" charset="-122"/>
              </a:rPr>
              <a:t>社区论坛互动</a:t>
            </a:r>
            <a:r>
              <a:rPr lang="zh-CN" altLang="en-US" sz="1200" spc="184" dirty="0">
                <a:solidFill>
                  <a:srgbClr val="000000"/>
                </a:solidFill>
                <a:latin typeface="字由点字典黑 35J" panose="00020600040101010101" charset="-122"/>
              </a:rPr>
              <a:t>等多个功能模块，并提供配套的</a:t>
            </a:r>
            <a:r>
              <a:rPr lang="zh-CN" altLang="en-US" sz="1200" b="1" spc="184" dirty="0">
                <a:solidFill>
                  <a:schemeClr val="accent1"/>
                </a:solidFill>
                <a:latin typeface="字由点字典黑 35J" panose="00020600040101010101" charset="-122"/>
              </a:rPr>
              <a:t>管理员系统</a:t>
            </a:r>
            <a:r>
              <a:rPr lang="zh-CN" altLang="en-US" sz="1200" spc="184" dirty="0">
                <a:solidFill>
                  <a:srgbClr val="000000"/>
                </a:solidFill>
                <a:latin typeface="字由点字典黑 35J" panose="00020600040101010101" charset="-122"/>
              </a:rPr>
              <a:t>进行平台维护。本系统致力于打造一个能够满足用户多样化健康需求的在线健康社区，实现</a:t>
            </a:r>
            <a:r>
              <a:rPr lang="zh-CN" altLang="en-US" sz="1200" b="1" spc="184" dirty="0">
                <a:solidFill>
                  <a:schemeClr val="accent1"/>
                </a:solidFill>
                <a:latin typeface="字由点字典黑 35J" panose="00020600040101010101" charset="-122"/>
              </a:rPr>
              <a:t>一站式</a:t>
            </a:r>
            <a:r>
              <a:rPr lang="zh-CN" altLang="en-US" sz="1200" spc="184" dirty="0">
                <a:solidFill>
                  <a:srgbClr val="000000"/>
                </a:solidFill>
                <a:latin typeface="字由点字典黑 35J" panose="00020600040101010101" charset="-122"/>
              </a:rPr>
              <a:t>服务。</a:t>
            </a:r>
            <a:endParaRPr lang="en-US" altLang="zh-CN" sz="1200" spc="184" dirty="0">
              <a:solidFill>
                <a:srgbClr val="000000"/>
              </a:solidFill>
              <a:latin typeface="字由点字典黑 35J" panose="00020600040101010101" charset="-122"/>
            </a:endParaRPr>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200" spc="184" dirty="0">
              <a:solidFill>
                <a:srgbClr val="000000"/>
              </a:solidFill>
              <a:latin typeface="字由点字典黑 35J" panose="00020600040101010101"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spc="184" dirty="0">
                <a:solidFill>
                  <a:srgbClr val="000000"/>
                </a:solidFill>
                <a:latin typeface="字由点字典黑 35J" panose="00020600040101010101" charset="-122"/>
              </a:rPr>
              <a:t>系统的目标是能够使用户在</a:t>
            </a:r>
            <a:r>
              <a:rPr lang="zh-CN" altLang="en-US" sz="1200" b="1" spc="184" dirty="0">
                <a:solidFill>
                  <a:schemeClr val="accent1"/>
                </a:solidFill>
                <a:latin typeface="字由点字典黑 35J" panose="00020600040101010101" charset="-122"/>
              </a:rPr>
              <a:t>同一平台</a:t>
            </a:r>
            <a:r>
              <a:rPr lang="zh-CN" altLang="en-US" sz="1200" spc="184" dirty="0">
                <a:solidFill>
                  <a:srgbClr val="000000"/>
                </a:solidFill>
                <a:latin typeface="字由点字典黑 35J" panose="00020600040101010101" charset="-122"/>
              </a:rPr>
              <a:t>上完成各种健康相关的需求。通过论坛等社区功能，鼓励用户分享自己的健康经验，互相学习和交流，建立起一个</a:t>
            </a:r>
            <a:r>
              <a:rPr lang="zh-CN" altLang="en-US" sz="1200" b="1" spc="184" dirty="0">
                <a:solidFill>
                  <a:schemeClr val="accent1"/>
                </a:solidFill>
                <a:latin typeface="字由点字典黑 35J" panose="00020600040101010101" charset="-122"/>
              </a:rPr>
              <a:t>积极、健康的社区</a:t>
            </a:r>
            <a:r>
              <a:rPr lang="zh-CN" altLang="en-US" sz="1200" spc="184" dirty="0">
                <a:solidFill>
                  <a:srgbClr val="000000"/>
                </a:solidFill>
                <a:latin typeface="字由点字典黑 35J" panose="00020600040101010101" charset="-122"/>
              </a:rPr>
              <a:t>氛围。本系统提供了</a:t>
            </a:r>
            <a:r>
              <a:rPr lang="zh-CN" altLang="en-US" sz="1200" b="1" spc="184" dirty="0">
                <a:solidFill>
                  <a:schemeClr val="accent1"/>
                </a:solidFill>
                <a:latin typeface="字由点字典黑 35J" panose="00020600040101010101" charset="-122"/>
              </a:rPr>
              <a:t>优美、简洁</a:t>
            </a:r>
            <a:r>
              <a:rPr lang="zh-CN" altLang="en-US" sz="1200" spc="184" dirty="0">
                <a:solidFill>
                  <a:srgbClr val="000000"/>
                </a:solidFill>
                <a:latin typeface="字由点字典黑 35J" panose="00020600040101010101" charset="-122"/>
              </a:rPr>
              <a:t>的用户界面，使用户在使用过程中享受到愉快的视觉体验。</a:t>
            </a:r>
            <a:endParaRPr lang="en-US" altLang="zh-CN" sz="1200" spc="184" dirty="0">
              <a:solidFill>
                <a:srgbClr val="000000"/>
              </a:solidFill>
              <a:latin typeface="字由点字典黑 35J" panose="00020600040101010101" charset="-122"/>
            </a:endParaRPr>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200" spc="184" dirty="0">
              <a:solidFill>
                <a:srgbClr val="000000"/>
              </a:solidFill>
              <a:latin typeface="字由点字典黑 35J" panose="00020600040101010101" charset="-122"/>
            </a:endParaRPr>
          </a:p>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A7E105A-23E0-44C6-BC44-039BFED3F340}"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A7E105A-23E0-44C6-BC44-039BFED3F340}"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A7E105A-23E0-44C6-BC44-039BFED3F340}"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A7E105A-23E0-44C6-BC44-039BFED3F340}"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A7E105A-23E0-44C6-BC44-039BFED3F340}"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A7E105A-23E0-44C6-BC44-039BFED3F340}"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A7E105A-23E0-44C6-BC44-039BFED3F340}"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A7E105A-23E0-44C6-BC44-039BFED3F340}"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buFont typeface="+mj-lt"/>
              <a:buNone/>
            </a:pPr>
            <a:r>
              <a:rPr lang="zh-CN" altLang="en-US" b="1" i="0" dirty="0">
                <a:solidFill>
                  <a:srgbClr val="FFFFFF"/>
                </a:solidFill>
                <a:effectLst/>
                <a:latin typeface="-apple-system"/>
              </a:rPr>
              <a:t>登录注册子系统</a:t>
            </a:r>
            <a:r>
              <a:rPr lang="zh-CN" altLang="en-US" b="0" i="0" dirty="0">
                <a:solidFill>
                  <a:srgbClr val="FFFFFF"/>
                </a:solidFill>
                <a:effectLst/>
                <a:latin typeface="-apple-system"/>
              </a:rPr>
              <a:t>负责处理所有与账户相关的操作，包括注册、登录、密码找回等功能。</a:t>
            </a:r>
            <a:endParaRPr lang="zh-CN" altLang="en-US" b="0" i="0" dirty="0">
              <a:solidFill>
                <a:srgbClr val="FFFFFF"/>
              </a:solidFill>
              <a:effectLst/>
              <a:latin typeface="-apple-system"/>
            </a:endParaRPr>
          </a:p>
          <a:p>
            <a:pPr algn="l">
              <a:buFont typeface="+mj-lt"/>
              <a:buNone/>
            </a:pPr>
            <a:r>
              <a:rPr lang="zh-CN" altLang="en-US" b="1" i="0" dirty="0">
                <a:solidFill>
                  <a:srgbClr val="FFFFFF"/>
                </a:solidFill>
                <a:effectLst/>
                <a:latin typeface="-apple-system"/>
              </a:rPr>
              <a:t>论坛子系统</a:t>
            </a:r>
            <a:r>
              <a:rPr lang="zh-CN" altLang="en-US" b="0" i="0" dirty="0">
                <a:solidFill>
                  <a:srgbClr val="FFFFFF"/>
                </a:solidFill>
                <a:effectLst/>
                <a:latin typeface="-apple-system"/>
              </a:rPr>
              <a:t>是一个供用户分享、讨论健康相关话题的平台。用户可以在这里发布帖子，并进行评论、点赞、投币、收藏、悬赏等互动。</a:t>
            </a:r>
            <a:endParaRPr lang="zh-CN" altLang="en-US" b="0" i="0" dirty="0">
              <a:solidFill>
                <a:srgbClr val="FFFFFF"/>
              </a:solidFill>
              <a:effectLst/>
              <a:latin typeface="-apple-system"/>
            </a:endParaRPr>
          </a:p>
          <a:p>
            <a:pPr algn="l">
              <a:buFont typeface="+mj-lt"/>
              <a:buNone/>
            </a:pPr>
            <a:r>
              <a:rPr lang="zh-CN" altLang="en-US" b="1" i="0" dirty="0">
                <a:solidFill>
                  <a:srgbClr val="FFFFFF"/>
                </a:solidFill>
                <a:effectLst/>
                <a:latin typeface="-apple-system"/>
              </a:rPr>
              <a:t>个人中心子系统</a:t>
            </a:r>
            <a:r>
              <a:rPr lang="zh-CN" altLang="en-US" b="0" i="0" dirty="0">
                <a:solidFill>
                  <a:srgbClr val="FFFFFF"/>
                </a:solidFill>
                <a:effectLst/>
                <a:latin typeface="-apple-system"/>
              </a:rPr>
              <a:t>主要包括用户的个人信息管理。</a:t>
            </a:r>
            <a:endParaRPr lang="zh-CN" altLang="en-US" b="0" i="0" dirty="0">
              <a:solidFill>
                <a:srgbClr val="FFFFFF"/>
              </a:solidFill>
              <a:effectLst/>
              <a:latin typeface="-apple-system"/>
            </a:endParaRPr>
          </a:p>
          <a:p>
            <a:pPr algn="l">
              <a:buFont typeface="+mj-lt"/>
              <a:buNone/>
            </a:pPr>
            <a:r>
              <a:rPr lang="zh-CN" altLang="en-US" b="1" i="0" dirty="0">
                <a:solidFill>
                  <a:srgbClr val="FFFFFF"/>
                </a:solidFill>
                <a:effectLst/>
                <a:latin typeface="-apple-system"/>
              </a:rPr>
              <a:t>审核举报处理子系统</a:t>
            </a:r>
            <a:r>
              <a:rPr lang="zh-CN" altLang="en-US" b="0" i="0" dirty="0">
                <a:solidFill>
                  <a:srgbClr val="FFFFFF"/>
                </a:solidFill>
                <a:effectLst/>
                <a:latin typeface="-apple-system"/>
              </a:rPr>
              <a:t>主要负责处理用户发起的举报以及管理员对帖子、评论的审核，确保平台的秩序。</a:t>
            </a:r>
            <a:endParaRPr lang="zh-CN" altLang="en-US" b="0" i="0" dirty="0">
              <a:solidFill>
                <a:srgbClr val="FFFFFF"/>
              </a:solidFill>
              <a:effectLst/>
              <a:latin typeface="-apple-system"/>
            </a:endParaRPr>
          </a:p>
          <a:p>
            <a:pPr algn="l">
              <a:buFont typeface="+mj-lt"/>
              <a:buNone/>
            </a:pPr>
            <a:r>
              <a:rPr lang="zh-CN" altLang="en-US" b="1" i="0" dirty="0">
                <a:solidFill>
                  <a:srgbClr val="FFFFFF"/>
                </a:solidFill>
                <a:effectLst/>
                <a:latin typeface="-apple-system"/>
              </a:rPr>
              <a:t>药品管理子系统</a:t>
            </a:r>
            <a:r>
              <a:rPr lang="zh-CN" altLang="en-US" b="0" i="0" dirty="0">
                <a:solidFill>
                  <a:srgbClr val="FFFFFF"/>
                </a:solidFill>
                <a:effectLst/>
                <a:latin typeface="-apple-system"/>
              </a:rPr>
              <a:t>提供了一系列关于药品的功能，包括药品搜索、药品信息查看、药品收藏等。</a:t>
            </a:r>
            <a:endParaRPr lang="zh-CN" altLang="en-US" b="0" i="0" dirty="0">
              <a:solidFill>
                <a:srgbClr val="FFFFFF"/>
              </a:solidFill>
              <a:effectLst/>
              <a:latin typeface="-apple-system"/>
            </a:endParaRPr>
          </a:p>
          <a:p>
            <a:pPr algn="l">
              <a:buFont typeface="+mj-lt"/>
              <a:buNone/>
            </a:pPr>
            <a:r>
              <a:rPr lang="zh-CN" altLang="en-US" b="1" i="0" dirty="0">
                <a:solidFill>
                  <a:srgbClr val="FFFFFF"/>
                </a:solidFill>
                <a:effectLst/>
                <a:latin typeface="-apple-system"/>
              </a:rPr>
              <a:t>健康资讯子系统</a:t>
            </a:r>
            <a:r>
              <a:rPr lang="zh-CN" altLang="en-US" b="0" i="0" dirty="0">
                <a:solidFill>
                  <a:srgbClr val="FFFFFF"/>
                </a:solidFill>
                <a:effectLst/>
                <a:latin typeface="-apple-system"/>
              </a:rPr>
              <a:t>致力于为用户提供我们精选的健康资讯，用户可以按需搜索。</a:t>
            </a:r>
            <a:endParaRPr lang="zh-CN" altLang="en-US" b="0" i="0" dirty="0">
              <a:solidFill>
                <a:srgbClr val="FFFFFF"/>
              </a:solidFill>
              <a:effectLst/>
              <a:latin typeface="-apple-system"/>
            </a:endParaRPr>
          </a:p>
          <a:p>
            <a:pPr algn="l">
              <a:buFont typeface="+mj-lt"/>
              <a:buNone/>
            </a:pPr>
            <a:r>
              <a:rPr lang="zh-CN" altLang="en-US" b="1" i="0" dirty="0">
                <a:solidFill>
                  <a:srgbClr val="FFFFFF"/>
                </a:solidFill>
                <a:effectLst/>
                <a:latin typeface="-apple-system"/>
              </a:rPr>
              <a:t>健康日历子系统</a:t>
            </a:r>
            <a:r>
              <a:rPr lang="zh-CN" altLang="en-US" b="0" i="0" dirty="0">
                <a:solidFill>
                  <a:srgbClr val="FFFFFF"/>
                </a:solidFill>
                <a:effectLst/>
                <a:latin typeface="-apple-system"/>
              </a:rPr>
              <a:t>为用户提供了健康事项的记录和提醒服务，帮助用户更好地管理自己的健康生活。</a:t>
            </a:r>
            <a:endParaRPr lang="zh-CN" altLang="en-US" b="0" i="0" dirty="0">
              <a:solidFill>
                <a:srgbClr val="FFFFFF"/>
              </a:solidFill>
              <a:effectLst/>
              <a:latin typeface="-apple-system"/>
            </a:endParaRPr>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A7E105A-23E0-44C6-BC44-039BFED3F340}"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A7E105A-23E0-44C6-BC44-039BFED3F340}"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A7E105A-23E0-44C6-BC44-039BFED3F340}"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A7E105A-23E0-44C6-BC44-039BFED3F340}"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A7E105A-23E0-44C6-BC44-039BFED3F340}"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image" Target="../media/image9.png"/><Relationship Id="rId8" Type="http://schemas.openxmlformats.org/officeDocument/2006/relationships/image" Target="../media/image8.png"/><Relationship Id="rId7" Type="http://schemas.openxmlformats.org/officeDocument/2006/relationships/image" Target="../media/image7.png"/><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 Id="rId3" Type="http://schemas.openxmlformats.org/officeDocument/2006/relationships/image" Target="../media/image3.png"/><Relationship Id="rId2" Type="http://schemas.openxmlformats.org/officeDocument/2006/relationships/image" Target="../media/image2.svg"/><Relationship Id="rId17" Type="http://schemas.openxmlformats.org/officeDocument/2006/relationships/notesSlide" Target="../notesSlides/notesSlide1.xml"/><Relationship Id="rId16" Type="http://schemas.openxmlformats.org/officeDocument/2006/relationships/slideLayout" Target="../slideLayouts/slideLayout7.xml"/><Relationship Id="rId15" Type="http://schemas.openxmlformats.org/officeDocument/2006/relationships/image" Target="../media/image15.png"/><Relationship Id="rId14" Type="http://schemas.openxmlformats.org/officeDocument/2006/relationships/image" Target="../media/image14.png"/><Relationship Id="rId13" Type="http://schemas.openxmlformats.org/officeDocument/2006/relationships/image" Target="../media/image13.svg"/><Relationship Id="rId12" Type="http://schemas.openxmlformats.org/officeDocument/2006/relationships/image" Target="../media/image12.png"/><Relationship Id="rId11" Type="http://schemas.openxmlformats.org/officeDocument/2006/relationships/image" Target="../media/image11.svg"/><Relationship Id="rId10" Type="http://schemas.openxmlformats.org/officeDocument/2006/relationships/image" Target="../media/image10.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9" Type="http://schemas.openxmlformats.org/officeDocument/2006/relationships/notesSlide" Target="../notesSlides/notesSlide8.xml"/><Relationship Id="rId8" Type="http://schemas.openxmlformats.org/officeDocument/2006/relationships/slideLayout" Target="../slideLayouts/slideLayout7.xml"/><Relationship Id="rId7" Type="http://schemas.openxmlformats.org/officeDocument/2006/relationships/image" Target="../media/image32.png"/><Relationship Id="rId6" Type="http://schemas.openxmlformats.org/officeDocument/2006/relationships/image" Target="../media/image31.png"/><Relationship Id="rId5" Type="http://schemas.openxmlformats.org/officeDocument/2006/relationships/image" Target="../media/image27.png"/><Relationship Id="rId4" Type="http://schemas.openxmlformats.org/officeDocument/2006/relationships/image" Target="../media/image4.svg"/><Relationship Id="rId3" Type="http://schemas.openxmlformats.org/officeDocument/2006/relationships/image" Target="../media/image3.png"/><Relationship Id="rId2" Type="http://schemas.openxmlformats.org/officeDocument/2006/relationships/image" Target="../media/image6.svg"/><Relationship Id="rId1" Type="http://schemas.openxmlformats.org/officeDocument/2006/relationships/image" Target="../media/image5.png"/></Relationships>
</file>

<file path=ppt/slides/_rels/slide11.xml.rels><?xml version="1.0" encoding="UTF-8" standalone="yes"?>
<Relationships xmlns="http://schemas.openxmlformats.org/package/2006/relationships"><Relationship Id="rId8" Type="http://schemas.openxmlformats.org/officeDocument/2006/relationships/notesSlide" Target="../notesSlides/notesSlide9.xml"/><Relationship Id="rId7"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image" Target="../media/image5.png"/></Relationships>
</file>

<file path=ppt/slides/_rels/slide12.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tags" Target="../tags/tag9.xml"/><Relationship Id="rId7" Type="http://schemas.openxmlformats.org/officeDocument/2006/relationships/tags" Target="../tags/tag8.xml"/><Relationship Id="rId6" Type="http://schemas.openxmlformats.org/officeDocument/2006/relationships/image" Target="../media/image37.png"/><Relationship Id="rId5" Type="http://schemas.openxmlformats.org/officeDocument/2006/relationships/tags" Target="../tags/tag7.xml"/><Relationship Id="rId4" Type="http://schemas.openxmlformats.org/officeDocument/2006/relationships/image" Target="../media/image36.png"/><Relationship Id="rId3" Type="http://schemas.openxmlformats.org/officeDocument/2006/relationships/image" Target="../media/image27.png"/><Relationship Id="rId2" Type="http://schemas.openxmlformats.org/officeDocument/2006/relationships/image" Target="../media/image3.png"/><Relationship Id="rId10" Type="http://schemas.openxmlformats.org/officeDocument/2006/relationships/notesSlide" Target="../notesSlides/notesSlide10.xml"/><Relationship Id="rId1" Type="http://schemas.openxmlformats.org/officeDocument/2006/relationships/image" Target="../media/image5.png"/></Relationships>
</file>

<file path=ppt/slides/_rels/slide13.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23.png"/><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image" Target="../media/image1.png"/></Relationships>
</file>

<file path=ppt/slides/_rels/slide14.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tags" Target="../tags/tag12.xml"/><Relationship Id="rId7" Type="http://schemas.openxmlformats.org/officeDocument/2006/relationships/image" Target="../media/image39.jpeg"/><Relationship Id="rId6" Type="http://schemas.openxmlformats.org/officeDocument/2006/relationships/tags" Target="../tags/tag11.xml"/><Relationship Id="rId5" Type="http://schemas.openxmlformats.org/officeDocument/2006/relationships/image" Target="../media/image38.png"/><Relationship Id="rId4" Type="http://schemas.openxmlformats.org/officeDocument/2006/relationships/tags" Target="../tags/tag10.xml"/><Relationship Id="rId3" Type="http://schemas.openxmlformats.org/officeDocument/2006/relationships/image" Target="../media/image27.png"/><Relationship Id="rId2" Type="http://schemas.openxmlformats.org/officeDocument/2006/relationships/image" Target="../media/image3.png"/><Relationship Id="rId10" Type="http://schemas.openxmlformats.org/officeDocument/2006/relationships/notesSlide" Target="../notesSlides/notesSlide11.xml"/><Relationship Id="rId1" Type="http://schemas.openxmlformats.org/officeDocument/2006/relationships/image" Target="../media/image5.png"/></Relationships>
</file>

<file path=ppt/slides/_rels/slide15.xml.rels><?xml version="1.0" encoding="UTF-8" standalone="yes"?>
<Relationships xmlns="http://schemas.openxmlformats.org/package/2006/relationships"><Relationship Id="rId6" Type="http://schemas.openxmlformats.org/officeDocument/2006/relationships/notesSlide" Target="../notesSlides/notesSlide12.xml"/><Relationship Id="rId5" Type="http://schemas.openxmlformats.org/officeDocument/2006/relationships/slideLayout" Target="../slideLayouts/slideLayout7.xml"/><Relationship Id="rId4" Type="http://schemas.openxmlformats.org/officeDocument/2006/relationships/image" Target="../media/image40.png"/><Relationship Id="rId3" Type="http://schemas.openxmlformats.org/officeDocument/2006/relationships/tags" Target="../tags/tag13.xml"/><Relationship Id="rId2" Type="http://schemas.openxmlformats.org/officeDocument/2006/relationships/image" Target="../media/image3.png"/><Relationship Id="rId1" Type="http://schemas.openxmlformats.org/officeDocument/2006/relationships/image" Target="../media/image5.png"/></Relationships>
</file>

<file path=ppt/slides/_rels/slide16.xml.rels><?xml version="1.0" encoding="UTF-8" standalone="yes"?>
<Relationships xmlns="http://schemas.openxmlformats.org/package/2006/relationships"><Relationship Id="rId6" Type="http://schemas.openxmlformats.org/officeDocument/2006/relationships/notesSlide" Target="../notesSlides/notesSlide13.xml"/><Relationship Id="rId5" Type="http://schemas.openxmlformats.org/officeDocument/2006/relationships/slideLayout" Target="../slideLayouts/slideLayout7.xml"/><Relationship Id="rId4" Type="http://schemas.openxmlformats.org/officeDocument/2006/relationships/image" Target="../media/image41.jpeg"/><Relationship Id="rId3" Type="http://schemas.openxmlformats.org/officeDocument/2006/relationships/tags" Target="../tags/tag14.xml"/><Relationship Id="rId2" Type="http://schemas.openxmlformats.org/officeDocument/2006/relationships/image" Target="../media/image3.png"/><Relationship Id="rId1" Type="http://schemas.openxmlformats.org/officeDocument/2006/relationships/image" Target="../media/image5.png"/></Relationships>
</file>

<file path=ppt/slides/_rels/slide17.xml.rels><?xml version="1.0" encoding="UTF-8" standalone="yes"?>
<Relationships xmlns="http://schemas.openxmlformats.org/package/2006/relationships"><Relationship Id="rId9" Type="http://schemas.openxmlformats.org/officeDocument/2006/relationships/tags" Target="../tags/tag18.xml"/><Relationship Id="rId8" Type="http://schemas.openxmlformats.org/officeDocument/2006/relationships/image" Target="../media/image44.jpeg"/><Relationship Id="rId7" Type="http://schemas.openxmlformats.org/officeDocument/2006/relationships/tags" Target="../tags/tag17.xml"/><Relationship Id="rId6" Type="http://schemas.openxmlformats.org/officeDocument/2006/relationships/image" Target="../media/image43.jpeg"/><Relationship Id="rId5" Type="http://schemas.openxmlformats.org/officeDocument/2006/relationships/tags" Target="../tags/tag16.xml"/><Relationship Id="rId4" Type="http://schemas.openxmlformats.org/officeDocument/2006/relationships/image" Target="../media/image42.jpeg"/><Relationship Id="rId3" Type="http://schemas.openxmlformats.org/officeDocument/2006/relationships/tags" Target="../tags/tag15.xml"/><Relationship Id="rId2" Type="http://schemas.openxmlformats.org/officeDocument/2006/relationships/image" Target="../media/image3.png"/><Relationship Id="rId14" Type="http://schemas.openxmlformats.org/officeDocument/2006/relationships/notesSlide" Target="../notesSlides/notesSlide14.xml"/><Relationship Id="rId13" Type="http://schemas.openxmlformats.org/officeDocument/2006/relationships/slideLayout" Target="../slideLayouts/slideLayout7.xml"/><Relationship Id="rId12" Type="http://schemas.openxmlformats.org/officeDocument/2006/relationships/image" Target="../media/image46.jpeg"/><Relationship Id="rId11" Type="http://schemas.openxmlformats.org/officeDocument/2006/relationships/tags" Target="../tags/tag19.xml"/><Relationship Id="rId10" Type="http://schemas.openxmlformats.org/officeDocument/2006/relationships/image" Target="../media/image45.jpeg"/><Relationship Id="rId1" Type="http://schemas.openxmlformats.org/officeDocument/2006/relationships/image" Target="../media/image5.png"/></Relationships>
</file>

<file path=ppt/slides/_rels/slide18.xml.rels><?xml version="1.0" encoding="UTF-8" standalone="yes"?>
<Relationships xmlns="http://schemas.openxmlformats.org/package/2006/relationships"><Relationship Id="rId9" Type="http://schemas.openxmlformats.org/officeDocument/2006/relationships/tags" Target="../tags/tag23.xml"/><Relationship Id="rId8" Type="http://schemas.openxmlformats.org/officeDocument/2006/relationships/image" Target="../media/image49.jpeg"/><Relationship Id="rId7" Type="http://schemas.openxmlformats.org/officeDocument/2006/relationships/tags" Target="../tags/tag22.xml"/><Relationship Id="rId6" Type="http://schemas.openxmlformats.org/officeDocument/2006/relationships/image" Target="../media/image48.jpeg"/><Relationship Id="rId5" Type="http://schemas.openxmlformats.org/officeDocument/2006/relationships/tags" Target="../tags/tag21.xml"/><Relationship Id="rId4" Type="http://schemas.openxmlformats.org/officeDocument/2006/relationships/image" Target="../media/image47.jpeg"/><Relationship Id="rId3" Type="http://schemas.openxmlformats.org/officeDocument/2006/relationships/tags" Target="../tags/tag20.xml"/><Relationship Id="rId2" Type="http://schemas.openxmlformats.org/officeDocument/2006/relationships/image" Target="../media/image3.png"/><Relationship Id="rId14" Type="http://schemas.openxmlformats.org/officeDocument/2006/relationships/notesSlide" Target="../notesSlides/notesSlide15.xml"/><Relationship Id="rId13" Type="http://schemas.openxmlformats.org/officeDocument/2006/relationships/slideLayout" Target="../slideLayouts/slideLayout7.xml"/><Relationship Id="rId12" Type="http://schemas.openxmlformats.org/officeDocument/2006/relationships/image" Target="../media/image51.jpeg"/><Relationship Id="rId11" Type="http://schemas.openxmlformats.org/officeDocument/2006/relationships/tags" Target="../tags/tag24.xml"/><Relationship Id="rId10" Type="http://schemas.openxmlformats.org/officeDocument/2006/relationships/image" Target="../media/image50.jpeg"/><Relationship Id="rId1" Type="http://schemas.openxmlformats.org/officeDocument/2006/relationships/image" Target="../media/image5.png"/></Relationships>
</file>

<file path=ppt/slides/_rels/slide19.xml.rels><?xml version="1.0" encoding="UTF-8" standalone="yes"?>
<Relationships xmlns="http://schemas.openxmlformats.org/package/2006/relationships"><Relationship Id="rId8" Type="http://schemas.openxmlformats.org/officeDocument/2006/relationships/notesSlide" Target="../notesSlides/notesSlide16.xml"/><Relationship Id="rId7" Type="http://schemas.openxmlformats.org/officeDocument/2006/relationships/slideLayout" Target="../slideLayouts/slideLayout7.xml"/><Relationship Id="rId6" Type="http://schemas.openxmlformats.org/officeDocument/2006/relationships/image" Target="../media/image53.jpeg"/><Relationship Id="rId5" Type="http://schemas.openxmlformats.org/officeDocument/2006/relationships/tags" Target="../tags/tag26.xml"/><Relationship Id="rId4" Type="http://schemas.openxmlformats.org/officeDocument/2006/relationships/image" Target="../media/image52.jpeg"/><Relationship Id="rId3" Type="http://schemas.openxmlformats.org/officeDocument/2006/relationships/tags" Target="../tags/tag25.xml"/><Relationship Id="rId2" Type="http://schemas.openxmlformats.org/officeDocument/2006/relationships/image" Target="../media/image3.png"/><Relationship Id="rId1" Type="http://schemas.openxmlformats.org/officeDocument/2006/relationships/image" Target="../media/image5.png"/></Relationships>
</file>

<file path=ppt/slides/_rels/slide2.xml.rels><?xml version="1.0" encoding="UTF-8" standalone="yes"?>
<Relationships xmlns="http://schemas.openxmlformats.org/package/2006/relationships"><Relationship Id="rId9" Type="http://schemas.openxmlformats.org/officeDocument/2006/relationships/image" Target="../media/image21.png"/><Relationship Id="rId8" Type="http://schemas.openxmlformats.org/officeDocument/2006/relationships/image" Target="../media/image20.svg"/><Relationship Id="rId7" Type="http://schemas.openxmlformats.org/officeDocument/2006/relationships/image" Target="../media/image19.png"/><Relationship Id="rId6" Type="http://schemas.openxmlformats.org/officeDocument/2006/relationships/image" Target="../media/image4.svg"/><Relationship Id="rId5" Type="http://schemas.openxmlformats.org/officeDocument/2006/relationships/image" Target="../media/image18.png"/><Relationship Id="rId4" Type="http://schemas.openxmlformats.org/officeDocument/2006/relationships/image" Target="../media/image6.svg"/><Relationship Id="rId3" Type="http://schemas.openxmlformats.org/officeDocument/2006/relationships/image" Target="../media/image17.png"/><Relationship Id="rId2" Type="http://schemas.openxmlformats.org/officeDocument/2006/relationships/image" Target="../media/image2.svg"/><Relationship Id="rId12" Type="http://schemas.openxmlformats.org/officeDocument/2006/relationships/notesSlide" Target="../notesSlides/notesSlide2.xml"/><Relationship Id="rId11" Type="http://schemas.openxmlformats.org/officeDocument/2006/relationships/slideLayout" Target="../slideLayouts/slideLayout7.xml"/><Relationship Id="rId10" Type="http://schemas.openxmlformats.org/officeDocument/2006/relationships/image" Target="../media/image22.svg"/><Relationship Id="rId1" Type="http://schemas.openxmlformats.org/officeDocument/2006/relationships/image" Target="../media/image16.png"/></Relationships>
</file>

<file path=ppt/slides/_rels/slide20.xml.rels><?xml version="1.0" encoding="UTF-8" standalone="yes"?>
<Relationships xmlns="http://schemas.openxmlformats.org/package/2006/relationships"><Relationship Id="rId8" Type="http://schemas.openxmlformats.org/officeDocument/2006/relationships/notesSlide" Target="../notesSlides/notesSlide17.xml"/><Relationship Id="rId7" Type="http://schemas.openxmlformats.org/officeDocument/2006/relationships/slideLayout" Target="../slideLayouts/slideLayout7.xml"/><Relationship Id="rId6" Type="http://schemas.openxmlformats.org/officeDocument/2006/relationships/image" Target="../media/image55.png"/><Relationship Id="rId5" Type="http://schemas.openxmlformats.org/officeDocument/2006/relationships/tags" Target="../tags/tag28.xml"/><Relationship Id="rId4" Type="http://schemas.openxmlformats.org/officeDocument/2006/relationships/image" Target="../media/image54.jpeg"/><Relationship Id="rId3" Type="http://schemas.openxmlformats.org/officeDocument/2006/relationships/tags" Target="../tags/tag27.xml"/><Relationship Id="rId2" Type="http://schemas.openxmlformats.org/officeDocument/2006/relationships/image" Target="../media/image3.png"/><Relationship Id="rId1" Type="http://schemas.openxmlformats.org/officeDocument/2006/relationships/image" Target="../media/image5.png"/></Relationships>
</file>

<file path=ppt/slides/_rels/slide21.xml.rels><?xml version="1.0" encoding="UTF-8" standalone="yes"?>
<Relationships xmlns="http://schemas.openxmlformats.org/package/2006/relationships"><Relationship Id="rId5" Type="http://schemas.openxmlformats.org/officeDocument/2006/relationships/notesSlide" Target="../notesSlides/notesSlide18.xml"/><Relationship Id="rId4" Type="http://schemas.openxmlformats.org/officeDocument/2006/relationships/slideLayout" Target="../slideLayouts/slideLayout7.xml"/><Relationship Id="rId3" Type="http://schemas.openxmlformats.org/officeDocument/2006/relationships/tags" Target="../tags/tag29.xml"/><Relationship Id="rId2" Type="http://schemas.openxmlformats.org/officeDocument/2006/relationships/image" Target="../media/image3.png"/><Relationship Id="rId1" Type="http://schemas.openxmlformats.org/officeDocument/2006/relationships/image" Target="../media/image5.png"/></Relationships>
</file>

<file path=ppt/slides/_rels/slide22.xml.rels><?xml version="1.0" encoding="UTF-8" standalone="yes"?>
<Relationships xmlns="http://schemas.openxmlformats.org/package/2006/relationships"><Relationship Id="rId5" Type="http://schemas.openxmlformats.org/officeDocument/2006/relationships/notesSlide" Target="../notesSlides/notesSlide19.xml"/><Relationship Id="rId4" Type="http://schemas.openxmlformats.org/officeDocument/2006/relationships/slideLayout" Target="../slideLayouts/slideLayout7.xml"/><Relationship Id="rId3" Type="http://schemas.openxmlformats.org/officeDocument/2006/relationships/tags" Target="../tags/tag30.xml"/><Relationship Id="rId2" Type="http://schemas.openxmlformats.org/officeDocument/2006/relationships/image" Target="../media/image3.png"/><Relationship Id="rId1" Type="http://schemas.openxmlformats.org/officeDocument/2006/relationships/image" Target="../media/image5.png"/></Relationships>
</file>

<file path=ppt/slides/_rels/slide23.xml.rels><?xml version="1.0" encoding="UTF-8" standalone="yes"?>
<Relationships xmlns="http://schemas.openxmlformats.org/package/2006/relationships"><Relationship Id="rId7" Type="http://schemas.openxmlformats.org/officeDocument/2006/relationships/notesSlide" Target="../notesSlides/notesSlide20.xml"/><Relationship Id="rId6" Type="http://schemas.openxmlformats.org/officeDocument/2006/relationships/slideLayout" Target="../slideLayouts/slideLayout7.xml"/><Relationship Id="rId5" Type="http://schemas.openxmlformats.org/officeDocument/2006/relationships/tags" Target="../tags/tag32.xml"/><Relationship Id="rId4" Type="http://schemas.openxmlformats.org/officeDocument/2006/relationships/image" Target="../media/image56.jpeg"/><Relationship Id="rId3" Type="http://schemas.openxmlformats.org/officeDocument/2006/relationships/tags" Target="../tags/tag31.xml"/><Relationship Id="rId2" Type="http://schemas.openxmlformats.org/officeDocument/2006/relationships/image" Target="../media/image3.png"/><Relationship Id="rId1" Type="http://schemas.openxmlformats.org/officeDocument/2006/relationships/image" Target="../media/image5.png"/></Relationships>
</file>

<file path=ppt/slides/_rels/slide24.xml.rels><?xml version="1.0" encoding="UTF-8" standalone="yes"?>
<Relationships xmlns="http://schemas.openxmlformats.org/package/2006/relationships"><Relationship Id="rId9" Type="http://schemas.openxmlformats.org/officeDocument/2006/relationships/image" Target="../media/image59.png"/><Relationship Id="rId8" Type="http://schemas.openxmlformats.org/officeDocument/2006/relationships/tags" Target="../tags/tag36.xml"/><Relationship Id="rId7" Type="http://schemas.openxmlformats.org/officeDocument/2006/relationships/image" Target="../media/image58.png"/><Relationship Id="rId6" Type="http://schemas.openxmlformats.org/officeDocument/2006/relationships/tags" Target="../tags/tag35.xml"/><Relationship Id="rId5" Type="http://schemas.openxmlformats.org/officeDocument/2006/relationships/image" Target="../media/image57.png"/><Relationship Id="rId4" Type="http://schemas.openxmlformats.org/officeDocument/2006/relationships/tags" Target="../tags/tag34.xml"/><Relationship Id="rId3" Type="http://schemas.openxmlformats.org/officeDocument/2006/relationships/tags" Target="../tags/tag33.xml"/><Relationship Id="rId2" Type="http://schemas.openxmlformats.org/officeDocument/2006/relationships/image" Target="../media/image3.png"/><Relationship Id="rId11" Type="http://schemas.openxmlformats.org/officeDocument/2006/relationships/notesSlide" Target="../notesSlides/notesSlide21.xml"/><Relationship Id="rId10" Type="http://schemas.openxmlformats.org/officeDocument/2006/relationships/slideLayout" Target="../slideLayouts/slideLayout7.xml"/><Relationship Id="rId1" Type="http://schemas.openxmlformats.org/officeDocument/2006/relationships/image" Target="../media/image5.png"/></Relationships>
</file>

<file path=ppt/slides/_rels/slide25.xml.rels><?xml version="1.0" encoding="UTF-8" standalone="yes"?>
<Relationships xmlns="http://schemas.openxmlformats.org/package/2006/relationships"><Relationship Id="rId7" Type="http://schemas.openxmlformats.org/officeDocument/2006/relationships/notesSlide" Target="../notesSlides/notesSlide22.xml"/><Relationship Id="rId6" Type="http://schemas.openxmlformats.org/officeDocument/2006/relationships/slideLayout" Target="../slideLayouts/slideLayout7.xml"/><Relationship Id="rId5" Type="http://schemas.openxmlformats.org/officeDocument/2006/relationships/image" Target="../media/image60.png"/><Relationship Id="rId4" Type="http://schemas.openxmlformats.org/officeDocument/2006/relationships/tags" Target="../tags/tag38.xml"/><Relationship Id="rId3" Type="http://schemas.openxmlformats.org/officeDocument/2006/relationships/tags" Target="../tags/tag37.xml"/><Relationship Id="rId2" Type="http://schemas.openxmlformats.org/officeDocument/2006/relationships/image" Target="../media/image3.png"/><Relationship Id="rId1" Type="http://schemas.openxmlformats.org/officeDocument/2006/relationships/image" Target="../media/image5.png"/></Relationships>
</file>

<file path=ppt/slides/_rels/slide26.xml.rels><?xml version="1.0" encoding="UTF-8" standalone="yes"?>
<Relationships xmlns="http://schemas.openxmlformats.org/package/2006/relationships"><Relationship Id="rId7" Type="http://schemas.openxmlformats.org/officeDocument/2006/relationships/notesSlide" Target="../notesSlides/notesSlide23.xml"/><Relationship Id="rId6" Type="http://schemas.openxmlformats.org/officeDocument/2006/relationships/slideLayout" Target="../slideLayouts/slideLayout7.xml"/><Relationship Id="rId5" Type="http://schemas.openxmlformats.org/officeDocument/2006/relationships/image" Target="../media/image61.jpeg"/><Relationship Id="rId4" Type="http://schemas.openxmlformats.org/officeDocument/2006/relationships/tags" Target="../tags/tag40.xml"/><Relationship Id="rId3" Type="http://schemas.openxmlformats.org/officeDocument/2006/relationships/tags" Target="../tags/tag39.xml"/><Relationship Id="rId2" Type="http://schemas.openxmlformats.org/officeDocument/2006/relationships/image" Target="../media/image3.png"/><Relationship Id="rId1" Type="http://schemas.openxmlformats.org/officeDocument/2006/relationships/image" Target="../media/image5.png"/></Relationships>
</file>

<file path=ppt/slides/_rels/slide27.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23.png"/><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image" Target="../media/image1.png"/></Relationships>
</file>

<file path=ppt/slides/_rels/slide28.xml.rels><?xml version="1.0" encoding="UTF-8" standalone="yes"?>
<Relationships xmlns="http://schemas.openxmlformats.org/package/2006/relationships"><Relationship Id="rId7" Type="http://schemas.openxmlformats.org/officeDocument/2006/relationships/notesSlide" Target="../notesSlides/notesSlide24.xml"/><Relationship Id="rId6" Type="http://schemas.openxmlformats.org/officeDocument/2006/relationships/slideLayout" Target="../slideLayouts/slideLayout7.xml"/><Relationship Id="rId5" Type="http://schemas.openxmlformats.org/officeDocument/2006/relationships/image" Target="../media/image62.png"/><Relationship Id="rId4" Type="http://schemas.openxmlformats.org/officeDocument/2006/relationships/tags" Target="../tags/tag41.xml"/><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image" Target="../media/image5.png"/></Relationships>
</file>

<file path=ppt/slides/_rels/slide29.xml.rels><?xml version="1.0" encoding="UTF-8" standalone="yes"?>
<Relationships xmlns="http://schemas.openxmlformats.org/package/2006/relationships"><Relationship Id="rId7" Type="http://schemas.openxmlformats.org/officeDocument/2006/relationships/notesSlide" Target="../notesSlides/notesSlide25.xml"/><Relationship Id="rId6" Type="http://schemas.openxmlformats.org/officeDocument/2006/relationships/slideLayout" Target="../slideLayouts/slideLayout7.xml"/><Relationship Id="rId5" Type="http://schemas.openxmlformats.org/officeDocument/2006/relationships/image" Target="../media/image63.png"/><Relationship Id="rId4" Type="http://schemas.openxmlformats.org/officeDocument/2006/relationships/tags" Target="../tags/tag42.xml"/><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image" Target="../media/image5.png"/></Relationships>
</file>

<file path=ppt/slides/_rels/slide3.xml.rels><?xml version="1.0" encoding="UTF-8" standalone="yes"?>
<Relationships xmlns="http://schemas.openxmlformats.org/package/2006/relationships"><Relationship Id="rId9" Type="http://schemas.openxmlformats.org/officeDocument/2006/relationships/image" Target="../media/image9.png"/><Relationship Id="rId8" Type="http://schemas.openxmlformats.org/officeDocument/2006/relationships/image" Target="../media/image8.png"/><Relationship Id="rId7" Type="http://schemas.openxmlformats.org/officeDocument/2006/relationships/image" Target="../media/image7.png"/><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6.svg"/><Relationship Id="rId3" Type="http://schemas.openxmlformats.org/officeDocument/2006/relationships/image" Target="../media/image5.png"/><Relationship Id="rId2" Type="http://schemas.openxmlformats.org/officeDocument/2006/relationships/image" Target="../media/image2.svg"/><Relationship Id="rId19" Type="http://schemas.openxmlformats.org/officeDocument/2006/relationships/notesSlide" Target="../notesSlides/notesSlide3.xml"/><Relationship Id="rId18" Type="http://schemas.openxmlformats.org/officeDocument/2006/relationships/slideLayout" Target="../slideLayouts/slideLayout7.xml"/><Relationship Id="rId17" Type="http://schemas.openxmlformats.org/officeDocument/2006/relationships/tags" Target="../tags/tag3.xml"/><Relationship Id="rId16" Type="http://schemas.openxmlformats.org/officeDocument/2006/relationships/tags" Target="../tags/tag2.xml"/><Relationship Id="rId15" Type="http://schemas.openxmlformats.org/officeDocument/2006/relationships/tags" Target="../tags/tag1.xml"/><Relationship Id="rId14" Type="http://schemas.openxmlformats.org/officeDocument/2006/relationships/image" Target="../media/image14.png"/><Relationship Id="rId13" Type="http://schemas.openxmlformats.org/officeDocument/2006/relationships/image" Target="../media/image13.svg"/><Relationship Id="rId12" Type="http://schemas.openxmlformats.org/officeDocument/2006/relationships/image" Target="../media/image12.png"/><Relationship Id="rId11" Type="http://schemas.openxmlformats.org/officeDocument/2006/relationships/image" Target="../media/image11.svg"/><Relationship Id="rId10" Type="http://schemas.openxmlformats.org/officeDocument/2006/relationships/image" Target="../media/image10.png"/><Relationship Id="rId1" Type="http://schemas.openxmlformats.org/officeDocument/2006/relationships/image" Target="../media/image1.png"/></Relationships>
</file>

<file path=ppt/slides/_rels/slide30.xml.rels><?xml version="1.0" encoding="UTF-8" standalone="yes"?>
<Relationships xmlns="http://schemas.openxmlformats.org/package/2006/relationships"><Relationship Id="rId9" Type="http://schemas.openxmlformats.org/officeDocument/2006/relationships/tags" Target="../tags/tag47.xml"/><Relationship Id="rId8" Type="http://schemas.openxmlformats.org/officeDocument/2006/relationships/tags" Target="../tags/tag46.xml"/><Relationship Id="rId7" Type="http://schemas.openxmlformats.org/officeDocument/2006/relationships/tags" Target="../tags/tag45.xml"/><Relationship Id="rId6" Type="http://schemas.openxmlformats.org/officeDocument/2006/relationships/tags" Target="../tags/tag44.xml"/><Relationship Id="rId5" Type="http://schemas.openxmlformats.org/officeDocument/2006/relationships/image" Target="../media/image63.png"/><Relationship Id="rId4" Type="http://schemas.openxmlformats.org/officeDocument/2006/relationships/tags" Target="../tags/tag43.xml"/><Relationship Id="rId3" Type="http://schemas.openxmlformats.org/officeDocument/2006/relationships/image" Target="../media/image27.png"/><Relationship Id="rId2" Type="http://schemas.openxmlformats.org/officeDocument/2006/relationships/image" Target="../media/image3.png"/><Relationship Id="rId13" Type="http://schemas.openxmlformats.org/officeDocument/2006/relationships/notesSlide" Target="../notesSlides/notesSlide26.xml"/><Relationship Id="rId12" Type="http://schemas.openxmlformats.org/officeDocument/2006/relationships/slideLayout" Target="../slideLayouts/slideLayout7.xml"/><Relationship Id="rId11" Type="http://schemas.openxmlformats.org/officeDocument/2006/relationships/tags" Target="../tags/tag49.xml"/><Relationship Id="rId10" Type="http://schemas.openxmlformats.org/officeDocument/2006/relationships/tags" Target="../tags/tag48.xml"/><Relationship Id="rId1" Type="http://schemas.openxmlformats.org/officeDocument/2006/relationships/image" Target="../media/image5.png"/></Relationships>
</file>

<file path=ppt/slides/_rels/slide31.xml.rels><?xml version="1.0" encoding="UTF-8" standalone="yes"?>
<Relationships xmlns="http://schemas.openxmlformats.org/package/2006/relationships"><Relationship Id="rId7" Type="http://schemas.openxmlformats.org/officeDocument/2006/relationships/notesSlide" Target="../notesSlides/notesSlide27.xml"/><Relationship Id="rId6" Type="http://schemas.openxmlformats.org/officeDocument/2006/relationships/slideLayout" Target="../slideLayouts/slideLayout7.xml"/><Relationship Id="rId5" Type="http://schemas.openxmlformats.org/officeDocument/2006/relationships/image" Target="../media/image63.png"/><Relationship Id="rId4" Type="http://schemas.openxmlformats.org/officeDocument/2006/relationships/tags" Target="../tags/tag50.xml"/><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image" Target="../media/image5.png"/></Relationships>
</file>

<file path=ppt/slides/_rels/slide32.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23.png"/><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image" Target="../media/image1.png"/></Relationships>
</file>

<file path=ppt/slides/_rels/slide33.xml.rels><?xml version="1.0" encoding="UTF-8" standalone="yes"?>
<Relationships xmlns="http://schemas.openxmlformats.org/package/2006/relationships"><Relationship Id="rId9" Type="http://schemas.openxmlformats.org/officeDocument/2006/relationships/image" Target="../media/image14.png"/><Relationship Id="rId8" Type="http://schemas.openxmlformats.org/officeDocument/2006/relationships/image" Target="../media/image12.png"/><Relationship Id="rId7" Type="http://schemas.openxmlformats.org/officeDocument/2006/relationships/image" Target="../media/image10.png"/><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3" Type="http://schemas.openxmlformats.org/officeDocument/2006/relationships/image" Target="../media/image3.png"/><Relationship Id="rId2" Type="http://schemas.openxmlformats.org/officeDocument/2006/relationships/image" Target="../media/image5.png"/><Relationship Id="rId11" Type="http://schemas.openxmlformats.org/officeDocument/2006/relationships/slideLayout" Target="../slideLayouts/slideLayout7.xml"/><Relationship Id="rId10" Type="http://schemas.openxmlformats.org/officeDocument/2006/relationships/image" Target="../media/image15.png"/><Relationship Id="rId1" Type="http://schemas.openxmlformats.org/officeDocument/2006/relationships/image" Target="../media/image1.png"/></Relationships>
</file>

<file path=ppt/slides/_rels/slide4.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24.svg"/><Relationship Id="rId7" Type="http://schemas.openxmlformats.org/officeDocument/2006/relationships/image" Target="../media/image23.png"/><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6.svg"/><Relationship Id="rId3" Type="http://schemas.openxmlformats.org/officeDocument/2006/relationships/image" Target="../media/image5.png"/><Relationship Id="rId2" Type="http://schemas.openxmlformats.org/officeDocument/2006/relationships/image" Target="../media/image2.svg"/><Relationship Id="rId1" Type="http://schemas.openxmlformats.org/officeDocument/2006/relationships/image" Target="../media/image1.png"/></Relationships>
</file>

<file path=ppt/slides/_rels/slide5.xml.rels><?xml version="1.0" encoding="UTF-8" standalone="yes"?>
<Relationships xmlns="http://schemas.openxmlformats.org/package/2006/relationships"><Relationship Id="rId9" Type="http://schemas.openxmlformats.org/officeDocument/2006/relationships/image" Target="../media/image26.svg"/><Relationship Id="rId8" Type="http://schemas.openxmlformats.org/officeDocument/2006/relationships/image" Target="../media/image25.png"/><Relationship Id="rId7" Type="http://schemas.openxmlformats.org/officeDocument/2006/relationships/image" Target="../media/image14.png"/><Relationship Id="rId6" Type="http://schemas.openxmlformats.org/officeDocument/2006/relationships/image" Target="../media/image4.svg"/><Relationship Id="rId5" Type="http://schemas.openxmlformats.org/officeDocument/2006/relationships/image" Target="../media/image18.png"/><Relationship Id="rId4" Type="http://schemas.openxmlformats.org/officeDocument/2006/relationships/image" Target="../media/image6.svg"/><Relationship Id="rId3" Type="http://schemas.openxmlformats.org/officeDocument/2006/relationships/image" Target="../media/image17.png"/><Relationship Id="rId2" Type="http://schemas.openxmlformats.org/officeDocument/2006/relationships/image" Target="../media/image2.svg"/><Relationship Id="rId11" Type="http://schemas.openxmlformats.org/officeDocument/2006/relationships/notesSlide" Target="../notesSlides/notesSlide4.xml"/><Relationship Id="rId10" Type="http://schemas.openxmlformats.org/officeDocument/2006/relationships/slideLayout" Target="../slideLayouts/slideLayout7.xml"/><Relationship Id="rId1" Type="http://schemas.openxmlformats.org/officeDocument/2006/relationships/image" Target="../media/image16.png"/></Relationships>
</file>

<file path=ppt/slides/_rels/slide6.xml.rels><?xml version="1.0" encoding="UTF-8" standalone="yes"?>
<Relationships xmlns="http://schemas.openxmlformats.org/package/2006/relationships"><Relationship Id="rId9" Type="http://schemas.openxmlformats.org/officeDocument/2006/relationships/notesSlide" Target="../notesSlides/notesSlide5.xml"/><Relationship Id="rId8" Type="http://schemas.openxmlformats.org/officeDocument/2006/relationships/slideLayout" Target="../slideLayouts/slideLayout7.xml"/><Relationship Id="rId7" Type="http://schemas.openxmlformats.org/officeDocument/2006/relationships/image" Target="../media/image28.jpeg"/><Relationship Id="rId6" Type="http://schemas.openxmlformats.org/officeDocument/2006/relationships/tags" Target="../tags/tag4.xml"/><Relationship Id="rId5" Type="http://schemas.openxmlformats.org/officeDocument/2006/relationships/image" Target="../media/image27.png"/><Relationship Id="rId4" Type="http://schemas.openxmlformats.org/officeDocument/2006/relationships/image" Target="../media/image4.svg"/><Relationship Id="rId3" Type="http://schemas.openxmlformats.org/officeDocument/2006/relationships/image" Target="../media/image3.png"/><Relationship Id="rId2" Type="http://schemas.openxmlformats.org/officeDocument/2006/relationships/image" Target="../media/image6.svg"/><Relationship Id="rId1" Type="http://schemas.openxmlformats.org/officeDocument/2006/relationships/image" Target="../media/image5.png"/></Relationships>
</file>

<file path=ppt/slides/_rels/slide7.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tags" Target="../tags/tag6.xml"/><Relationship Id="rId7" Type="http://schemas.openxmlformats.org/officeDocument/2006/relationships/image" Target="../media/image29.jpeg"/><Relationship Id="rId6" Type="http://schemas.openxmlformats.org/officeDocument/2006/relationships/tags" Target="../tags/tag5.xml"/><Relationship Id="rId5" Type="http://schemas.openxmlformats.org/officeDocument/2006/relationships/image" Target="../media/image27.png"/><Relationship Id="rId4" Type="http://schemas.openxmlformats.org/officeDocument/2006/relationships/image" Target="../media/image4.svg"/><Relationship Id="rId3" Type="http://schemas.openxmlformats.org/officeDocument/2006/relationships/image" Target="../media/image3.png"/><Relationship Id="rId2" Type="http://schemas.openxmlformats.org/officeDocument/2006/relationships/image" Target="../media/image6.svg"/><Relationship Id="rId10" Type="http://schemas.openxmlformats.org/officeDocument/2006/relationships/notesSlide" Target="../notesSlides/notesSlide6.xml"/><Relationship Id="rId1" Type="http://schemas.openxmlformats.org/officeDocument/2006/relationships/image" Target="../media/image5.png"/></Relationships>
</file>

<file path=ppt/slides/_rels/slide8.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24.svg"/><Relationship Id="rId7" Type="http://schemas.openxmlformats.org/officeDocument/2006/relationships/image" Target="../media/image23.png"/><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6.svg"/><Relationship Id="rId3" Type="http://schemas.openxmlformats.org/officeDocument/2006/relationships/image" Target="../media/image5.png"/><Relationship Id="rId2" Type="http://schemas.openxmlformats.org/officeDocument/2006/relationships/image" Target="../media/image2.svg"/><Relationship Id="rId1" Type="http://schemas.openxmlformats.org/officeDocument/2006/relationships/image" Target="../media/image1.png"/></Relationships>
</file>

<file path=ppt/slides/_rels/slide9.xml.rels><?xml version="1.0" encoding="UTF-8" standalone="yes"?>
<Relationships xmlns="http://schemas.openxmlformats.org/package/2006/relationships"><Relationship Id="rId8" Type="http://schemas.openxmlformats.org/officeDocument/2006/relationships/notesSlide" Target="../notesSlides/notesSlide7.xml"/><Relationship Id="rId7"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27.png"/><Relationship Id="rId4" Type="http://schemas.openxmlformats.org/officeDocument/2006/relationships/image" Target="../media/image4.svg"/><Relationship Id="rId3" Type="http://schemas.openxmlformats.org/officeDocument/2006/relationships/image" Target="../media/image3.png"/><Relationship Id="rId2" Type="http://schemas.openxmlformats.org/officeDocument/2006/relationships/image" Target="../media/image6.svg"/><Relationship Id="rId1"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6583FF"/>
        </a:solidFill>
        <a:effectLst/>
      </p:bgPr>
    </p:bg>
    <p:spTree>
      <p:nvGrpSpPr>
        <p:cNvPr id="1" name=""/>
        <p:cNvGrpSpPr/>
        <p:nvPr/>
      </p:nvGrpSpPr>
      <p:grpSpPr>
        <a:xfrm>
          <a:off x="0" y="0"/>
          <a:ext cx="0" cy="0"/>
          <a:chOff x="0" y="0"/>
          <a:chExt cx="0" cy="0"/>
        </a:xfrm>
      </p:grpSpPr>
      <p:grpSp>
        <p:nvGrpSpPr>
          <p:cNvPr id="2" name="Group 2"/>
          <p:cNvGrpSpPr/>
          <p:nvPr/>
        </p:nvGrpSpPr>
        <p:grpSpPr>
          <a:xfrm rot="0">
            <a:off x="-1332131" y="-5969520"/>
            <a:ext cx="22739347" cy="23167831"/>
            <a:chOff x="0" y="0"/>
            <a:chExt cx="30319129" cy="30890442"/>
          </a:xfrm>
        </p:grpSpPr>
        <p:sp>
          <p:nvSpPr>
            <p:cNvPr id="3" name="Freeform 3"/>
            <p:cNvSpPr/>
            <p:nvPr/>
          </p:nvSpPr>
          <p:spPr>
            <a:xfrm rot="5400000">
              <a:off x="5637955" y="9343483"/>
              <a:ext cx="16660440" cy="26433476"/>
            </a:xfrm>
            <a:custGeom>
              <a:avLst/>
              <a:gdLst/>
              <a:ahLst/>
              <a:cxnLst/>
              <a:rect l="l" t="t" r="r" b="b"/>
              <a:pathLst>
                <a:path w="16660440" h="26433476">
                  <a:moveTo>
                    <a:pt x="0" y="0"/>
                  </a:moveTo>
                  <a:lnTo>
                    <a:pt x="16660440" y="0"/>
                  </a:lnTo>
                  <a:lnTo>
                    <a:pt x="16660440" y="26433477"/>
                  </a:lnTo>
                  <a:lnTo>
                    <a:pt x="0" y="26433477"/>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4" name="Freeform 4"/>
            <p:cNvSpPr/>
            <p:nvPr/>
          </p:nvSpPr>
          <p:spPr>
            <a:xfrm>
              <a:off x="8966206" y="17095110"/>
              <a:ext cx="9160502" cy="9160502"/>
            </a:xfrm>
            <a:custGeom>
              <a:avLst/>
              <a:gdLst/>
              <a:ahLst/>
              <a:cxnLst/>
              <a:rect l="l" t="t" r="r" b="b"/>
              <a:pathLst>
                <a:path w="9160502" h="9160502">
                  <a:moveTo>
                    <a:pt x="0" y="0"/>
                  </a:moveTo>
                  <a:lnTo>
                    <a:pt x="9160502" y="0"/>
                  </a:lnTo>
                  <a:lnTo>
                    <a:pt x="9160502" y="9160502"/>
                  </a:lnTo>
                  <a:lnTo>
                    <a:pt x="0" y="916050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rot="-5400000">
              <a:off x="5164341" y="-5164341"/>
              <a:ext cx="17607669" cy="27936350"/>
            </a:xfrm>
            <a:custGeom>
              <a:avLst/>
              <a:gdLst/>
              <a:ahLst/>
              <a:cxnLst/>
              <a:rect l="l" t="t" r="r" b="b"/>
              <a:pathLst>
                <a:path w="17607669" h="27936350">
                  <a:moveTo>
                    <a:pt x="0" y="0"/>
                  </a:moveTo>
                  <a:lnTo>
                    <a:pt x="17607669" y="0"/>
                  </a:lnTo>
                  <a:lnTo>
                    <a:pt x="17607669" y="27936351"/>
                  </a:lnTo>
                  <a:lnTo>
                    <a:pt x="0" y="2793635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Freeform 6"/>
            <p:cNvSpPr/>
            <p:nvPr/>
          </p:nvSpPr>
          <p:spPr>
            <a:xfrm rot="-5400000">
              <a:off x="18126708" y="5415248"/>
              <a:ext cx="12192421" cy="12192421"/>
            </a:xfrm>
            <a:custGeom>
              <a:avLst/>
              <a:gdLst/>
              <a:ahLst/>
              <a:cxnLst/>
              <a:rect l="l" t="t" r="r" b="b"/>
              <a:pathLst>
                <a:path w="12192421" h="12192421">
                  <a:moveTo>
                    <a:pt x="0" y="0"/>
                  </a:moveTo>
                  <a:lnTo>
                    <a:pt x="12192421" y="0"/>
                  </a:lnTo>
                  <a:lnTo>
                    <a:pt x="12192421" y="12192421"/>
                  </a:lnTo>
                  <a:lnTo>
                    <a:pt x="0" y="1219242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sp>
        <p:nvSpPr>
          <p:cNvPr id="7" name="Freeform 7"/>
          <p:cNvSpPr/>
          <p:nvPr/>
        </p:nvSpPr>
        <p:spPr>
          <a:xfrm>
            <a:off x="-4465112" y="2037033"/>
            <a:ext cx="11898398" cy="10857288"/>
          </a:xfrm>
          <a:custGeom>
            <a:avLst/>
            <a:gdLst/>
            <a:ahLst/>
            <a:cxnLst/>
            <a:rect l="l" t="t" r="r" b="b"/>
            <a:pathLst>
              <a:path w="11898398" h="10857288">
                <a:moveTo>
                  <a:pt x="0" y="0"/>
                </a:moveTo>
                <a:lnTo>
                  <a:pt x="11898398" y="0"/>
                </a:lnTo>
                <a:lnTo>
                  <a:pt x="11898398" y="10857288"/>
                </a:lnTo>
                <a:lnTo>
                  <a:pt x="0" y="10857288"/>
                </a:lnTo>
                <a:lnTo>
                  <a:pt x="0" y="0"/>
                </a:lnTo>
                <a:close/>
              </a:path>
            </a:pathLst>
          </a:custGeom>
          <a:blipFill>
            <a:blip r:embed="rId7">
              <a:alphaModFix amt="18000"/>
            </a:blip>
            <a:stretch>
              <a:fillRect/>
            </a:stretch>
          </a:blipFill>
        </p:spPr>
      </p:sp>
      <p:grpSp>
        <p:nvGrpSpPr>
          <p:cNvPr id="8" name="Group 8"/>
          <p:cNvGrpSpPr/>
          <p:nvPr/>
        </p:nvGrpSpPr>
        <p:grpSpPr>
          <a:xfrm rot="0">
            <a:off x="-2274159" y="3369863"/>
            <a:ext cx="9345643" cy="5862843"/>
            <a:chOff x="0" y="0"/>
            <a:chExt cx="12460858" cy="7817124"/>
          </a:xfrm>
        </p:grpSpPr>
        <p:sp>
          <p:nvSpPr>
            <p:cNvPr id="9" name="Freeform 9"/>
            <p:cNvSpPr/>
            <p:nvPr/>
          </p:nvSpPr>
          <p:spPr>
            <a:xfrm>
              <a:off x="0" y="0"/>
              <a:ext cx="6267624" cy="3580380"/>
            </a:xfrm>
            <a:custGeom>
              <a:avLst/>
              <a:gdLst/>
              <a:ahLst/>
              <a:cxnLst/>
              <a:rect l="l" t="t" r="r" b="b"/>
              <a:pathLst>
                <a:path w="6267624" h="3580380">
                  <a:moveTo>
                    <a:pt x="0" y="0"/>
                  </a:moveTo>
                  <a:lnTo>
                    <a:pt x="6267624" y="0"/>
                  </a:lnTo>
                  <a:lnTo>
                    <a:pt x="6267624" y="3580380"/>
                  </a:lnTo>
                  <a:lnTo>
                    <a:pt x="0" y="3580380"/>
                  </a:lnTo>
                  <a:lnTo>
                    <a:pt x="0" y="0"/>
                  </a:lnTo>
                  <a:close/>
                </a:path>
              </a:pathLst>
            </a:custGeom>
            <a:blipFill>
              <a:blip r:embed="rId8"/>
              <a:stretch>
                <a:fillRect/>
              </a:stretch>
            </a:blipFill>
          </p:spPr>
        </p:sp>
        <p:sp>
          <p:nvSpPr>
            <p:cNvPr id="10" name="Freeform 10"/>
            <p:cNvSpPr/>
            <p:nvPr/>
          </p:nvSpPr>
          <p:spPr>
            <a:xfrm>
              <a:off x="7825639" y="4488595"/>
              <a:ext cx="4635219" cy="3328529"/>
            </a:xfrm>
            <a:custGeom>
              <a:avLst/>
              <a:gdLst/>
              <a:ahLst/>
              <a:cxnLst/>
              <a:rect l="l" t="t" r="r" b="b"/>
              <a:pathLst>
                <a:path w="4635219" h="3328529">
                  <a:moveTo>
                    <a:pt x="0" y="0"/>
                  </a:moveTo>
                  <a:lnTo>
                    <a:pt x="4635219" y="0"/>
                  </a:lnTo>
                  <a:lnTo>
                    <a:pt x="4635219" y="3328529"/>
                  </a:lnTo>
                  <a:lnTo>
                    <a:pt x="0" y="3328529"/>
                  </a:lnTo>
                  <a:lnTo>
                    <a:pt x="0" y="0"/>
                  </a:lnTo>
                  <a:close/>
                </a:path>
              </a:pathLst>
            </a:custGeom>
            <a:blipFill>
              <a:blip r:embed="rId9"/>
              <a:stretch>
                <a:fillRect/>
              </a:stretch>
            </a:blipFill>
          </p:spPr>
        </p:sp>
        <p:sp>
          <p:nvSpPr>
            <p:cNvPr id="11" name="Freeform 11"/>
            <p:cNvSpPr/>
            <p:nvPr/>
          </p:nvSpPr>
          <p:spPr>
            <a:xfrm>
              <a:off x="1055280" y="5205958"/>
              <a:ext cx="4845993" cy="2361320"/>
            </a:xfrm>
            <a:custGeom>
              <a:avLst/>
              <a:gdLst/>
              <a:ahLst/>
              <a:cxnLst/>
              <a:rect l="l" t="t" r="r" b="b"/>
              <a:pathLst>
                <a:path w="4845993" h="2361320">
                  <a:moveTo>
                    <a:pt x="0" y="0"/>
                  </a:moveTo>
                  <a:lnTo>
                    <a:pt x="4845993" y="0"/>
                  </a:lnTo>
                  <a:lnTo>
                    <a:pt x="4845993" y="2361320"/>
                  </a:lnTo>
                  <a:lnTo>
                    <a:pt x="0" y="236132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grpSp>
      <p:grpSp>
        <p:nvGrpSpPr>
          <p:cNvPr id="12" name="Group 12"/>
          <p:cNvGrpSpPr/>
          <p:nvPr/>
        </p:nvGrpSpPr>
        <p:grpSpPr>
          <a:xfrm rot="0">
            <a:off x="518947" y="1028700"/>
            <a:ext cx="8259958" cy="9464458"/>
            <a:chOff x="0" y="0"/>
            <a:chExt cx="11013277" cy="12619277"/>
          </a:xfrm>
        </p:grpSpPr>
        <p:sp>
          <p:nvSpPr>
            <p:cNvPr id="13" name="Freeform 13"/>
            <p:cNvSpPr/>
            <p:nvPr/>
          </p:nvSpPr>
          <p:spPr>
            <a:xfrm flipH="1">
              <a:off x="5390533" y="1008189"/>
              <a:ext cx="5622744" cy="2739810"/>
            </a:xfrm>
            <a:custGeom>
              <a:avLst/>
              <a:gdLst/>
              <a:ahLst/>
              <a:cxnLst/>
              <a:rect l="l" t="t" r="r" b="b"/>
              <a:pathLst>
                <a:path w="5622744" h="2739810">
                  <a:moveTo>
                    <a:pt x="5622744" y="0"/>
                  </a:moveTo>
                  <a:lnTo>
                    <a:pt x="0" y="0"/>
                  </a:lnTo>
                  <a:lnTo>
                    <a:pt x="0" y="2739809"/>
                  </a:lnTo>
                  <a:lnTo>
                    <a:pt x="5622744" y="2739809"/>
                  </a:lnTo>
                  <a:lnTo>
                    <a:pt x="5622744"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14" name="Freeform 14"/>
            <p:cNvSpPr/>
            <p:nvPr/>
          </p:nvSpPr>
          <p:spPr>
            <a:xfrm flipH="1">
              <a:off x="0" y="0"/>
              <a:ext cx="7401718" cy="12619277"/>
            </a:xfrm>
            <a:custGeom>
              <a:avLst/>
              <a:gdLst/>
              <a:ahLst/>
              <a:cxnLst/>
              <a:rect l="l" t="t" r="r" b="b"/>
              <a:pathLst>
                <a:path w="7401718" h="12619277">
                  <a:moveTo>
                    <a:pt x="7401718" y="0"/>
                  </a:moveTo>
                  <a:lnTo>
                    <a:pt x="0" y="0"/>
                  </a:lnTo>
                  <a:lnTo>
                    <a:pt x="0" y="12619277"/>
                  </a:lnTo>
                  <a:lnTo>
                    <a:pt x="7401718" y="12619277"/>
                  </a:lnTo>
                  <a:lnTo>
                    <a:pt x="7401718" y="0"/>
                  </a:lnTo>
                  <a:close/>
                </a:path>
              </a:pathLst>
            </a:custGeom>
            <a:blipFill>
              <a:blip r:embed="rId14"/>
              <a:stretch>
                <a:fillRect b="-20625"/>
              </a:stretch>
            </a:blipFill>
          </p:spPr>
        </p:sp>
      </p:grpSp>
      <p:sp>
        <p:nvSpPr>
          <p:cNvPr id="15" name="Freeform 15"/>
          <p:cNvSpPr/>
          <p:nvPr/>
        </p:nvSpPr>
        <p:spPr>
          <a:xfrm>
            <a:off x="8778905" y="1618063"/>
            <a:ext cx="7679946" cy="2288310"/>
          </a:xfrm>
          <a:custGeom>
            <a:avLst/>
            <a:gdLst/>
            <a:ahLst/>
            <a:cxnLst/>
            <a:rect l="l" t="t" r="r" b="b"/>
            <a:pathLst>
              <a:path w="7679946" h="2288310">
                <a:moveTo>
                  <a:pt x="0" y="0"/>
                </a:moveTo>
                <a:lnTo>
                  <a:pt x="7679946" y="0"/>
                </a:lnTo>
                <a:lnTo>
                  <a:pt x="7679946" y="2288311"/>
                </a:lnTo>
                <a:lnTo>
                  <a:pt x="0" y="2288311"/>
                </a:lnTo>
                <a:lnTo>
                  <a:pt x="0" y="0"/>
                </a:lnTo>
                <a:close/>
              </a:path>
            </a:pathLst>
          </a:custGeom>
          <a:blipFill>
            <a:blip r:embed="rId15"/>
            <a:stretch>
              <a:fillRect/>
            </a:stretch>
          </a:blipFill>
        </p:spPr>
      </p:sp>
      <p:grpSp>
        <p:nvGrpSpPr>
          <p:cNvPr id="16" name="Group 16"/>
          <p:cNvGrpSpPr/>
          <p:nvPr/>
        </p:nvGrpSpPr>
        <p:grpSpPr>
          <a:xfrm rot="0">
            <a:off x="5430715" y="3749212"/>
            <a:ext cx="11828780" cy="2619904"/>
            <a:chOff x="-2447713" y="-209550"/>
            <a:chExt cx="15771707" cy="3493206"/>
          </a:xfrm>
        </p:grpSpPr>
        <p:sp>
          <p:nvSpPr>
            <p:cNvPr id="17" name="TextBox 17"/>
            <p:cNvSpPr txBox="1"/>
            <p:nvPr/>
          </p:nvSpPr>
          <p:spPr>
            <a:xfrm>
              <a:off x="-2447713" y="-209550"/>
              <a:ext cx="15771707" cy="2633134"/>
            </a:xfrm>
            <a:prstGeom prst="rect">
              <a:avLst/>
            </a:prstGeom>
          </p:spPr>
          <p:txBody>
            <a:bodyPr wrap="square" lIns="0" tIns="0" rIns="0" bIns="0" rtlCol="0" anchor="t">
              <a:spAutoFit/>
            </a:bodyPr>
            <a:lstStyle/>
            <a:p>
              <a:pPr>
                <a:lnSpc>
                  <a:spcPts val="15400"/>
                </a:lnSpc>
                <a:spcBef>
                  <a:spcPct val="0"/>
                </a:spcBef>
              </a:pPr>
              <a:r>
                <a:rPr lang="zh-CN" altLang="en-US" sz="7985" spc="734">
                  <a:solidFill>
                    <a:srgbClr val="FFFFFF"/>
                  </a:solidFill>
                  <a:ea typeface="字由点字倔强黑" panose="00020600040101010101" charset="-122"/>
                </a:rPr>
                <a:t>健康</a:t>
              </a:r>
              <a:r>
                <a:rPr lang="zh-CN" altLang="en-US" sz="7985" spc="734">
                  <a:solidFill>
                    <a:srgbClr val="FFFFFF"/>
                  </a:solidFill>
                  <a:latin typeface="字由点字倔强黑 85" panose="00020600040101010101" charset="-122"/>
                  <a:ea typeface="字由点字倔强黑 85" panose="00020600040101010101" charset="-122"/>
                </a:rPr>
                <a:t>信息</a:t>
              </a:r>
              <a:r>
                <a:rPr lang="zh-CN" altLang="en-US" sz="7985" spc="734">
                  <a:solidFill>
                    <a:srgbClr val="FFFFFF"/>
                  </a:solidFill>
                  <a:ea typeface="字由点字倔强黑" panose="00020600040101010101" charset="-122"/>
                </a:rPr>
                <a:t>管理</a:t>
              </a:r>
              <a:r>
                <a:rPr lang="zh-CN" altLang="en-US" sz="7985" spc="734">
                  <a:solidFill>
                    <a:srgbClr val="FFFFFF"/>
                  </a:solidFill>
                  <a:latin typeface="字由点字倔强黑 85" panose="00020600040101010101" charset="-122"/>
                  <a:ea typeface="字由点字倔强黑 85" panose="00020600040101010101" charset="-122"/>
                </a:rPr>
                <a:t>交流</a:t>
              </a:r>
              <a:r>
                <a:rPr lang="zh-CN" altLang="en-US" sz="7985" spc="734">
                  <a:solidFill>
                    <a:srgbClr val="FFFFFF"/>
                  </a:solidFill>
                  <a:ea typeface="字由点字倔强黑" panose="00020600040101010101" charset="-122"/>
                </a:rPr>
                <a:t>平台</a:t>
              </a:r>
              <a:endParaRPr lang="en-US" sz="7200" spc="1011">
                <a:solidFill>
                  <a:srgbClr val="FFFFFF"/>
                </a:solidFill>
                <a:ea typeface="字由点字倔强黑" panose="00020600040101010101" charset="-122"/>
              </a:endParaRPr>
            </a:p>
          </p:txBody>
        </p:sp>
        <p:sp>
          <p:nvSpPr>
            <p:cNvPr id="18" name="TextBox 18"/>
            <p:cNvSpPr txBox="1"/>
            <p:nvPr/>
          </p:nvSpPr>
          <p:spPr>
            <a:xfrm>
              <a:off x="0" y="2518269"/>
              <a:ext cx="13323734" cy="765387"/>
            </a:xfrm>
            <a:prstGeom prst="rect">
              <a:avLst/>
            </a:prstGeom>
          </p:spPr>
          <p:txBody>
            <a:bodyPr lIns="0" tIns="0" rIns="0" bIns="0" rtlCol="0" anchor="t">
              <a:spAutoFit/>
            </a:bodyPr>
            <a:lstStyle/>
            <a:p>
              <a:pPr>
                <a:lnSpc>
                  <a:spcPts val="4480"/>
                </a:lnSpc>
                <a:spcBef>
                  <a:spcPct val="0"/>
                </a:spcBef>
              </a:pPr>
              <a:r>
                <a:rPr lang="en-US" sz="3200" b="1" spc="896">
                  <a:solidFill>
                    <a:srgbClr val="FFFFFF"/>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sym typeface="+mn-ea"/>
                </a:rPr>
                <a:t>同济大学</a:t>
              </a:r>
              <a:r>
                <a:rPr lang="zh-CN" altLang="en-US" sz="3200" b="1" spc="896">
                  <a:solidFill>
                    <a:srgbClr val="FFFFFF"/>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sym typeface="+mn-ea"/>
                </a:rPr>
                <a:t>软件工程</a:t>
              </a:r>
              <a:r>
                <a:rPr lang="en-US" sz="3200" b="1" spc="896">
                  <a:solidFill>
                    <a:srgbClr val="FFFFFF"/>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sym typeface="+mn-ea"/>
                </a:rPr>
                <a:t>课程设计项目</a:t>
              </a:r>
              <a:endParaRPr lang="en-US" sz="3200" spc="896">
                <a:solidFill>
                  <a:srgbClr val="FFFFFF"/>
                </a:solidFill>
                <a:latin typeface="宋体" panose="02010600030101010101" pitchFamily="2" charset="-122"/>
                <a:ea typeface="宋体" panose="02010600030101010101" pitchFamily="2" charset="-122"/>
              </a:endParaRPr>
            </a:p>
          </p:txBody>
        </p:sp>
      </p:grpSp>
      <p:sp>
        <p:nvSpPr>
          <p:cNvPr id="20" name="TextBox 20"/>
          <p:cNvSpPr txBox="1"/>
          <p:nvPr/>
        </p:nvSpPr>
        <p:spPr>
          <a:xfrm>
            <a:off x="7266500" y="6675393"/>
            <a:ext cx="7688362" cy="2185035"/>
          </a:xfrm>
          <a:prstGeom prst="rect">
            <a:avLst/>
          </a:prstGeom>
        </p:spPr>
        <p:txBody>
          <a:bodyPr lIns="0" tIns="0" rIns="0" bIns="0" rtlCol="0" anchor="t">
            <a:spAutoFit/>
          </a:bodyPr>
          <a:lstStyle/>
          <a:p>
            <a:pPr algn="just">
              <a:lnSpc>
                <a:spcPts val="2840"/>
              </a:lnSpc>
            </a:pPr>
            <a:r>
              <a:rPr lang="en-US" sz="4000" b="1" spc="12">
                <a:solidFill>
                  <a:srgbClr val="FFFFFF"/>
                </a:solidFill>
                <a:effectLst>
                  <a:outerShdw blurRad="38100" dist="38100" dir="2700000" algn="tl">
                    <a:srgbClr val="000000">
                      <a:alpha val="43137"/>
                    </a:srgbClr>
                  </a:outerShdw>
                </a:effectLst>
                <a:ea typeface="字由点字典黑 55J" panose="00020600040101010101" charset="-122"/>
                <a:sym typeface="+mn-ea"/>
              </a:rPr>
              <a:t>指导老师：</a:t>
            </a:r>
            <a:r>
              <a:rPr lang="zh-CN" altLang="en-US" sz="4000" b="1" spc="12">
                <a:solidFill>
                  <a:srgbClr val="FFFFFF"/>
                </a:solidFill>
                <a:effectLst>
                  <a:outerShdw blurRad="38100" dist="38100" dir="2700000" algn="tl">
                    <a:srgbClr val="000000">
                      <a:alpha val="43137"/>
                    </a:srgbClr>
                  </a:outerShdw>
                </a:effectLst>
                <a:ea typeface="字由点字典黑 55J" panose="00020600040101010101" charset="-122"/>
                <a:sym typeface="+mn-ea"/>
              </a:rPr>
              <a:t>杜庆峰</a:t>
            </a:r>
            <a:endParaRPr lang="zh-CN" altLang="en-US" sz="4000" b="1" spc="12">
              <a:solidFill>
                <a:srgbClr val="FFFFFF"/>
              </a:solidFill>
              <a:effectLst>
                <a:outerShdw blurRad="38100" dist="38100" dir="2700000" algn="tl">
                  <a:srgbClr val="000000">
                    <a:alpha val="43137"/>
                  </a:srgbClr>
                </a:outerShdw>
              </a:effectLst>
              <a:ea typeface="字由点字典黑 55J" panose="00020600040101010101" charset="-122"/>
            </a:endParaRPr>
          </a:p>
          <a:p>
            <a:pPr algn="just">
              <a:lnSpc>
                <a:spcPts val="2840"/>
              </a:lnSpc>
            </a:pPr>
            <a:endParaRPr lang="en-US" sz="2000" b="1" spc="12">
              <a:solidFill>
                <a:srgbClr val="FFFFFF"/>
              </a:solidFill>
              <a:effectLst>
                <a:outerShdw blurRad="38100" dist="38100" dir="2700000" algn="tl">
                  <a:srgbClr val="000000">
                    <a:alpha val="43137"/>
                  </a:srgbClr>
                </a:outerShdw>
              </a:effectLst>
              <a:ea typeface="字由点字典黑 55J" panose="00020600040101010101" charset="-122"/>
            </a:endParaRPr>
          </a:p>
          <a:p>
            <a:pPr algn="just">
              <a:lnSpc>
                <a:spcPts val="2840"/>
              </a:lnSpc>
            </a:pPr>
            <a:r>
              <a:rPr lang="en-US" sz="2800" b="1" spc="12">
                <a:solidFill>
                  <a:srgbClr val="FFFFFF"/>
                </a:solidFill>
                <a:effectLst>
                  <a:outerShdw blurRad="38100" dist="38100" dir="2700000" algn="tl">
                    <a:srgbClr val="000000">
                      <a:alpha val="43137"/>
                    </a:srgbClr>
                  </a:outerShdw>
                </a:effectLst>
                <a:ea typeface="字由点字典黑 55J" panose="00020600040101010101" charset="-122"/>
                <a:sym typeface="+mn-ea"/>
              </a:rPr>
              <a:t>2152085 孙亦菲 </a:t>
            </a:r>
            <a:endParaRPr lang="en-US" sz="2800" b="1" spc="12">
              <a:solidFill>
                <a:srgbClr val="FFFFFF"/>
              </a:solidFill>
              <a:effectLst>
                <a:outerShdw blurRad="38100" dist="38100" dir="2700000" algn="tl">
                  <a:srgbClr val="000000">
                    <a:alpha val="43137"/>
                  </a:srgbClr>
                </a:outerShdw>
              </a:effectLst>
              <a:ea typeface="字由点字典黑 55J" panose="00020600040101010101" charset="-122"/>
            </a:endParaRPr>
          </a:p>
          <a:p>
            <a:pPr algn="just">
              <a:lnSpc>
                <a:spcPts val="2840"/>
              </a:lnSpc>
            </a:pPr>
            <a:r>
              <a:rPr lang="en-US" sz="2800" b="1" spc="12">
                <a:solidFill>
                  <a:srgbClr val="FFFFFF"/>
                </a:solidFill>
                <a:effectLst>
                  <a:outerShdw blurRad="38100" dist="38100" dir="2700000" algn="tl">
                    <a:srgbClr val="000000">
                      <a:alpha val="43137"/>
                    </a:srgbClr>
                  </a:outerShdw>
                </a:effectLst>
                <a:ea typeface="字由点字典黑 55J" panose="00020600040101010101" charset="-122"/>
                <a:sym typeface="+mn-ea"/>
              </a:rPr>
              <a:t>2153677 陈雨彤  </a:t>
            </a:r>
            <a:endParaRPr lang="en-US" sz="2800" b="1" spc="12">
              <a:solidFill>
                <a:srgbClr val="FFFFFF"/>
              </a:solidFill>
              <a:effectLst>
                <a:outerShdw blurRad="38100" dist="38100" dir="2700000" algn="tl">
                  <a:srgbClr val="000000">
                    <a:alpha val="43137"/>
                  </a:srgbClr>
                </a:outerShdw>
              </a:effectLst>
              <a:ea typeface="字由点字典黑 55J" panose="00020600040101010101" charset="-122"/>
              <a:sym typeface="+mn-ea"/>
            </a:endParaRPr>
          </a:p>
          <a:p>
            <a:pPr algn="just">
              <a:lnSpc>
                <a:spcPts val="2840"/>
              </a:lnSpc>
            </a:pPr>
            <a:r>
              <a:rPr lang="en-US" sz="2800" b="1" spc="12">
                <a:solidFill>
                  <a:srgbClr val="FFFFFF"/>
                </a:solidFill>
                <a:effectLst>
                  <a:outerShdw blurRad="38100" dist="38100" dir="2700000" algn="tl">
                    <a:srgbClr val="000000">
                      <a:alpha val="43137"/>
                    </a:srgbClr>
                  </a:outerShdw>
                </a:effectLst>
                <a:ea typeface="字由点字典黑 55J" panose="00020600040101010101" charset="-122"/>
                <a:sym typeface="+mn-ea"/>
              </a:rPr>
              <a:t>2152193 李亦昕 </a:t>
            </a:r>
            <a:r>
              <a:rPr lang="en-US" sz="2800" b="1" spc="12">
                <a:solidFill>
                  <a:srgbClr val="FFFFFF"/>
                </a:solidFill>
                <a:effectLst>
                  <a:outerShdw blurRad="38100" dist="38100" dir="2700000" algn="tl">
                    <a:srgbClr val="000000">
                      <a:alpha val="43137"/>
                    </a:srgbClr>
                  </a:outerShdw>
                </a:effectLst>
                <a:ea typeface="字由点字典黑 55J" panose="00020600040101010101" charset="-122"/>
                <a:sym typeface="+mn-ea"/>
              </a:rPr>
              <a:t>       </a:t>
            </a:r>
            <a:endParaRPr lang="en-US" sz="2800" b="1" spc="12">
              <a:solidFill>
                <a:srgbClr val="FFFFFF"/>
              </a:solidFill>
              <a:effectLst>
                <a:outerShdw blurRad="38100" dist="38100" dir="2700000" algn="tl">
                  <a:srgbClr val="000000">
                    <a:alpha val="43137"/>
                  </a:srgbClr>
                </a:outerShdw>
              </a:effectLst>
              <a:ea typeface="字由点字典黑 55J" panose="00020600040101010101" charset="-122"/>
            </a:endParaRPr>
          </a:p>
          <a:p>
            <a:pPr algn="l">
              <a:lnSpc>
                <a:spcPts val="2840"/>
              </a:lnSpc>
            </a:pPr>
            <a:r>
              <a:rPr lang="en-US" sz="2800" b="1" spc="12">
                <a:solidFill>
                  <a:srgbClr val="FFFFFF"/>
                </a:solidFill>
                <a:effectLst>
                  <a:outerShdw blurRad="38100" dist="38100" dir="2700000" algn="tl">
                    <a:srgbClr val="000000">
                      <a:alpha val="43137"/>
                    </a:srgbClr>
                  </a:outerShdw>
                </a:effectLst>
                <a:ea typeface="字由点字典黑 55J" panose="00020600040101010101" charset="-122"/>
                <a:sym typeface="+mn-ea"/>
              </a:rPr>
              <a:t>2152354 张恺瑞 </a:t>
            </a:r>
            <a:r>
              <a:rPr lang="en-US" sz="2000" b="1" spc="12">
                <a:solidFill>
                  <a:srgbClr val="FFFFFF"/>
                </a:solidFill>
                <a:effectLst>
                  <a:outerShdw blurRad="38100" dist="38100" dir="2700000" algn="tl">
                    <a:srgbClr val="000000">
                      <a:alpha val="43137"/>
                    </a:srgbClr>
                  </a:outerShdw>
                </a:effectLst>
                <a:ea typeface="字由点字典黑 55J" panose="00020600040101010101" charset="-122"/>
                <a:sym typeface="+mn-ea"/>
              </a:rPr>
              <a:t> </a:t>
            </a:r>
            <a:endParaRPr lang="en-US" sz="2000" b="1" spc="12">
              <a:solidFill>
                <a:srgbClr val="FFFFFF"/>
              </a:solidFill>
              <a:effectLst>
                <a:outerShdw blurRad="38100" dist="38100" dir="2700000" algn="tl">
                  <a:srgbClr val="000000">
                    <a:alpha val="43137"/>
                  </a:srgbClr>
                </a:outerShdw>
              </a:effectLst>
              <a:ea typeface="字由点字典黑 55J" panose="00020600040101010101" charset="-122"/>
              <a:sym typeface="+mn-ea"/>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515423" y="-5633065"/>
            <a:ext cx="26785445" cy="20442086"/>
            <a:chOff x="0" y="0"/>
            <a:chExt cx="35713927" cy="27256115"/>
          </a:xfrm>
        </p:grpSpPr>
        <p:sp>
          <p:nvSpPr>
            <p:cNvPr id="3" name="Freeform 3"/>
            <p:cNvSpPr/>
            <p:nvPr/>
          </p:nvSpPr>
          <p:spPr>
            <a:xfrm rot="-5400000">
              <a:off x="9440965" y="-5164341"/>
              <a:ext cx="17607669" cy="27936350"/>
            </a:xfrm>
            <a:custGeom>
              <a:avLst/>
              <a:gdLst/>
              <a:ahLst/>
              <a:cxnLst/>
              <a:rect l="l" t="t" r="r" b="b"/>
              <a:pathLst>
                <a:path w="17607669" h="27936350">
                  <a:moveTo>
                    <a:pt x="0" y="0"/>
                  </a:moveTo>
                  <a:lnTo>
                    <a:pt x="17607669" y="0"/>
                  </a:lnTo>
                  <a:lnTo>
                    <a:pt x="17607669" y="27936351"/>
                  </a:lnTo>
                  <a:lnTo>
                    <a:pt x="0" y="27936351"/>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4" name="Freeform 4"/>
            <p:cNvSpPr/>
            <p:nvPr/>
          </p:nvSpPr>
          <p:spPr>
            <a:xfrm rot="-5400000">
              <a:off x="22416472" y="4310214"/>
              <a:ext cx="13297454" cy="13297454"/>
            </a:xfrm>
            <a:custGeom>
              <a:avLst/>
              <a:gdLst/>
              <a:ahLst/>
              <a:cxnLst/>
              <a:rect l="l" t="t" r="r" b="b"/>
              <a:pathLst>
                <a:path w="13297454" h="13297454">
                  <a:moveTo>
                    <a:pt x="0" y="0"/>
                  </a:moveTo>
                  <a:lnTo>
                    <a:pt x="13297455" y="0"/>
                  </a:lnTo>
                  <a:lnTo>
                    <a:pt x="13297455" y="13297455"/>
                  </a:lnTo>
                  <a:lnTo>
                    <a:pt x="0" y="1329745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a:off x="0" y="16094606"/>
              <a:ext cx="11161508" cy="11161508"/>
            </a:xfrm>
            <a:custGeom>
              <a:avLst/>
              <a:gdLst/>
              <a:ahLst/>
              <a:cxnLst/>
              <a:rect l="l" t="t" r="r" b="b"/>
              <a:pathLst>
                <a:path w="11161508" h="11161508">
                  <a:moveTo>
                    <a:pt x="0" y="0"/>
                  </a:moveTo>
                  <a:lnTo>
                    <a:pt x="11161508" y="0"/>
                  </a:lnTo>
                  <a:lnTo>
                    <a:pt x="11161508" y="11161509"/>
                  </a:lnTo>
                  <a:lnTo>
                    <a:pt x="0" y="1116150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grpSp>
        <p:nvGrpSpPr>
          <p:cNvPr id="6" name="Group 6"/>
          <p:cNvGrpSpPr/>
          <p:nvPr/>
        </p:nvGrpSpPr>
        <p:grpSpPr>
          <a:xfrm>
            <a:off x="148785" y="1142691"/>
            <a:ext cx="17910615" cy="8769829"/>
            <a:chOff x="-104096" y="-123825"/>
            <a:chExt cx="4274726" cy="1978367"/>
          </a:xfrm>
        </p:grpSpPr>
        <p:sp>
          <p:nvSpPr>
            <p:cNvPr id="7" name="Freeform 7"/>
            <p:cNvSpPr/>
            <p:nvPr/>
          </p:nvSpPr>
          <p:spPr>
            <a:xfrm>
              <a:off x="-104096" y="-15649"/>
              <a:ext cx="4274726" cy="1870191"/>
            </a:xfrm>
            <a:custGeom>
              <a:avLst/>
              <a:gdLst/>
              <a:ahLst/>
              <a:cxnLst/>
              <a:rect l="l" t="t" r="r" b="b"/>
              <a:pathLst>
                <a:path w="4274726" h="1870191">
                  <a:moveTo>
                    <a:pt x="21465" y="0"/>
                  </a:moveTo>
                  <a:lnTo>
                    <a:pt x="4253261" y="0"/>
                  </a:lnTo>
                  <a:cubicBezTo>
                    <a:pt x="4265116" y="0"/>
                    <a:pt x="4274726" y="9610"/>
                    <a:pt x="4274726" y="21465"/>
                  </a:cubicBezTo>
                  <a:lnTo>
                    <a:pt x="4274726" y="1848727"/>
                  </a:lnTo>
                  <a:cubicBezTo>
                    <a:pt x="4274726" y="1860581"/>
                    <a:pt x="4265116" y="1870191"/>
                    <a:pt x="4253261" y="1870191"/>
                  </a:cubicBezTo>
                  <a:lnTo>
                    <a:pt x="21465" y="1870191"/>
                  </a:lnTo>
                  <a:cubicBezTo>
                    <a:pt x="9610" y="1870191"/>
                    <a:pt x="0" y="1860581"/>
                    <a:pt x="0" y="1848727"/>
                  </a:cubicBezTo>
                  <a:lnTo>
                    <a:pt x="0" y="21465"/>
                  </a:lnTo>
                  <a:cubicBezTo>
                    <a:pt x="0" y="9610"/>
                    <a:pt x="9610" y="0"/>
                    <a:pt x="21465" y="0"/>
                  </a:cubicBezTo>
                  <a:close/>
                </a:path>
              </a:pathLst>
            </a:custGeom>
            <a:solidFill>
              <a:srgbClr val="FFFFFF"/>
            </a:solidFill>
          </p:spPr>
        </p:sp>
        <p:sp>
          <p:nvSpPr>
            <p:cNvPr id="8" name="TextBox 8"/>
            <p:cNvSpPr txBox="1"/>
            <p:nvPr/>
          </p:nvSpPr>
          <p:spPr>
            <a:xfrm>
              <a:off x="0" y="-123825"/>
              <a:ext cx="812800" cy="936625"/>
            </a:xfrm>
            <a:prstGeom prst="rect">
              <a:avLst/>
            </a:prstGeom>
          </p:spPr>
          <p:txBody>
            <a:bodyPr lIns="50800" tIns="50800" rIns="50800" bIns="50800" rtlCol="0" anchor="ctr"/>
            <a:lstStyle/>
            <a:p>
              <a:pPr algn="ctr">
                <a:lnSpc>
                  <a:spcPts val="3500"/>
                </a:lnSpc>
              </a:pPr>
            </a:p>
          </p:txBody>
        </p:sp>
      </p:grpSp>
      <p:sp>
        <p:nvSpPr>
          <p:cNvPr id="9" name="TextBox 9"/>
          <p:cNvSpPr txBox="1"/>
          <p:nvPr/>
        </p:nvSpPr>
        <p:spPr>
          <a:xfrm>
            <a:off x="762000" y="251152"/>
            <a:ext cx="16230600" cy="1076960"/>
          </a:xfrm>
          <a:prstGeom prst="rect">
            <a:avLst/>
          </a:prstGeom>
        </p:spPr>
        <p:txBody>
          <a:bodyPr lIns="0" tIns="0" rIns="0" bIns="0" rtlCol="0" anchor="t">
            <a:spAutoFit/>
          </a:bodyPr>
          <a:lstStyle/>
          <a:p>
            <a:pPr marL="1079500" lvl="1" indent="-539750">
              <a:lnSpc>
                <a:spcPts val="8400"/>
              </a:lnSpc>
              <a:buFont typeface="Arial" panose="020B0604020202020204"/>
              <a:buChar char="•"/>
            </a:pPr>
            <a:r>
              <a:rPr lang="zh-CN" altLang="en-US" sz="5000" spc="459" dirty="0">
                <a:solidFill>
                  <a:srgbClr val="FFFFFF"/>
                </a:solidFill>
                <a:latin typeface="宋体" panose="02010600030101010101" pitchFamily="2" charset="-122"/>
                <a:ea typeface="宋体" panose="02010600030101010101" pitchFamily="2" charset="-122"/>
              </a:rPr>
              <a:t>功能建模</a:t>
            </a:r>
            <a:endParaRPr lang="zh-CN" altLang="en-US" sz="5000" spc="459" dirty="0">
              <a:solidFill>
                <a:srgbClr val="FFFFFF"/>
              </a:solidFill>
              <a:latin typeface="宋体" panose="02010600030101010101" pitchFamily="2" charset="-122"/>
              <a:ea typeface="宋体" panose="02010600030101010101" pitchFamily="2" charset="-122"/>
            </a:endParaRPr>
          </a:p>
        </p:txBody>
      </p:sp>
      <p:sp>
        <p:nvSpPr>
          <p:cNvPr id="10" name="Freeform 10"/>
          <p:cNvSpPr/>
          <p:nvPr/>
        </p:nvSpPr>
        <p:spPr>
          <a:xfrm>
            <a:off x="14072646" y="737289"/>
            <a:ext cx="3844517" cy="824811"/>
          </a:xfrm>
          <a:custGeom>
            <a:avLst/>
            <a:gdLst/>
            <a:ahLst/>
            <a:cxnLst/>
            <a:rect l="l" t="t" r="r" b="b"/>
            <a:pathLst>
              <a:path w="4315603" h="842069">
                <a:moveTo>
                  <a:pt x="0" y="0"/>
                </a:moveTo>
                <a:lnTo>
                  <a:pt x="4315603" y="0"/>
                </a:lnTo>
                <a:lnTo>
                  <a:pt x="4315603" y="842069"/>
                </a:lnTo>
                <a:lnTo>
                  <a:pt x="0" y="842069"/>
                </a:lnTo>
                <a:lnTo>
                  <a:pt x="0" y="0"/>
                </a:lnTo>
                <a:close/>
              </a:path>
            </a:pathLst>
          </a:custGeom>
          <a:blipFill>
            <a:blip r:embed="rId5"/>
            <a:stretch>
              <a:fillRect/>
            </a:stretch>
          </a:blipFill>
        </p:spPr>
      </p:sp>
      <p:pic>
        <p:nvPicPr>
          <p:cNvPr id="2053" name="图片 2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71600" y="2893867"/>
            <a:ext cx="5826342" cy="6625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文本框 11"/>
          <p:cNvSpPr txBox="1"/>
          <p:nvPr/>
        </p:nvSpPr>
        <p:spPr>
          <a:xfrm>
            <a:off x="2808565" y="2348126"/>
            <a:ext cx="2031325" cy="476028"/>
          </a:xfrm>
          <a:prstGeom prst="rect">
            <a:avLst/>
          </a:prstGeom>
          <a:noFill/>
        </p:spPr>
        <p:txBody>
          <a:bodyPr wrap="none" rtlCol="0">
            <a:spAutoFit/>
          </a:bodyPr>
          <a:lstStyle/>
          <a:p>
            <a:pPr algn="just">
              <a:lnSpc>
                <a:spcPct val="155000"/>
              </a:lnSpc>
              <a:spcBef>
                <a:spcPts val="1400"/>
              </a:spcBef>
              <a:spcAft>
                <a:spcPts val="1450"/>
              </a:spcAft>
            </a:pPr>
            <a:r>
              <a:rPr lang="zh-CN" altLang="zh-CN" sz="1800" b="1" kern="0" dirty="0">
                <a:effectLst/>
                <a:latin typeface="Arial" panose="020B0604020202020204" pitchFamily="34" charset="0"/>
                <a:ea typeface="华文楷体" panose="02010600040101010101" pitchFamily="2" charset="-122"/>
                <a:cs typeface="华文楷体" panose="02010600040101010101" pitchFamily="2" charset="-122"/>
              </a:rPr>
              <a:t>浏览论坛内容用例</a:t>
            </a:r>
            <a:endParaRPr lang="zh-CN" altLang="zh-CN" sz="1800" b="1" kern="100" dirty="0">
              <a:effectLst/>
              <a:latin typeface="Arial" panose="020B0604020202020204" pitchFamily="34" charset="0"/>
              <a:ea typeface="黑体" panose="02010609060101010101" charset="-122"/>
              <a:cs typeface="Times New Roman" panose="02020603050405020304" charset="0"/>
            </a:endParaRPr>
          </a:p>
        </p:txBody>
      </p:sp>
      <p:pic>
        <p:nvPicPr>
          <p:cNvPr id="2054" name="图片 77"/>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388994" y="2940875"/>
            <a:ext cx="5932440" cy="63293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文本框 22"/>
          <p:cNvSpPr txBox="1"/>
          <p:nvPr/>
        </p:nvSpPr>
        <p:spPr>
          <a:xfrm>
            <a:off x="11125200" y="2348126"/>
            <a:ext cx="1705131" cy="476028"/>
          </a:xfrm>
          <a:prstGeom prst="rect">
            <a:avLst/>
          </a:prstGeom>
          <a:noFill/>
        </p:spPr>
        <p:txBody>
          <a:bodyPr wrap="square">
            <a:spAutoFit/>
          </a:bodyPr>
          <a:lstStyle/>
          <a:p>
            <a:pPr algn="just">
              <a:lnSpc>
                <a:spcPct val="155000"/>
              </a:lnSpc>
              <a:spcBef>
                <a:spcPts val="1400"/>
              </a:spcBef>
              <a:spcAft>
                <a:spcPts val="1450"/>
              </a:spcAft>
            </a:pPr>
            <a:r>
              <a:rPr lang="zh-CN" altLang="zh-CN" sz="1800" b="1" kern="0" dirty="0">
                <a:effectLst/>
                <a:latin typeface="Arial" panose="020B0604020202020204" pitchFamily="34" charset="0"/>
                <a:ea typeface="华文楷体" panose="02010600040101010101" pitchFamily="2" charset="-122"/>
                <a:cs typeface="华文楷体" panose="02010600040101010101" pitchFamily="2" charset="-122"/>
              </a:rPr>
              <a:t>发布帖子用例</a:t>
            </a:r>
            <a:endParaRPr lang="zh-CN" altLang="zh-CN" sz="2000" b="1" kern="100" dirty="0">
              <a:effectLst/>
              <a:latin typeface="Arial" panose="020B0604020202020204" pitchFamily="34" charset="0"/>
              <a:ea typeface="黑体" panose="02010609060101010101" charset="-122"/>
              <a:cs typeface="Times New Roman" panose="02020603050405020304" charset="0"/>
            </a:endParaRPr>
          </a:p>
        </p:txBody>
      </p:sp>
      <p:sp>
        <p:nvSpPr>
          <p:cNvPr id="14" name="文本框 13"/>
          <p:cNvSpPr txBox="1"/>
          <p:nvPr/>
        </p:nvSpPr>
        <p:spPr>
          <a:xfrm>
            <a:off x="444865" y="1768839"/>
            <a:ext cx="2646878" cy="461665"/>
          </a:xfrm>
          <a:prstGeom prst="rect">
            <a:avLst/>
          </a:prstGeom>
          <a:noFill/>
        </p:spPr>
        <p:txBody>
          <a:bodyPr wrap="none" rtlCol="0">
            <a:spAutoFit/>
          </a:bodyPr>
          <a:lstStyle/>
          <a:p>
            <a:r>
              <a:rPr lang="zh-CN" altLang="en-US" sz="2400" b="1" kern="0" dirty="0">
                <a:latin typeface="Arial" panose="020B0604020202020204" pitchFamily="34" charset="0"/>
                <a:ea typeface="华文楷体" panose="02010600040101010101" pitchFamily="2" charset="-122"/>
              </a:rPr>
              <a:t>以论坛子系统为例</a:t>
            </a:r>
            <a:endParaRPr lang="zh-CN" altLang="en-US" sz="2400" b="1" kern="0" dirty="0">
              <a:latin typeface="Arial" panose="020B0604020202020204" pitchFamily="34" charset="0"/>
              <a:ea typeface="华文楷体" panose="02010600040101010101" pitchFamily="2" charset="-122"/>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472480" y="-5600700"/>
            <a:ext cx="26785445" cy="20442086"/>
            <a:chOff x="0" y="0"/>
            <a:chExt cx="35713927" cy="27256115"/>
          </a:xfrm>
        </p:grpSpPr>
        <p:sp>
          <p:nvSpPr>
            <p:cNvPr id="3" name="Freeform 3"/>
            <p:cNvSpPr/>
            <p:nvPr/>
          </p:nvSpPr>
          <p:spPr>
            <a:xfrm rot="-5400000">
              <a:off x="9440965" y="-5164341"/>
              <a:ext cx="17607669" cy="27936350"/>
            </a:xfrm>
            <a:custGeom>
              <a:avLst/>
              <a:gdLst/>
              <a:ahLst/>
              <a:cxnLst/>
              <a:rect l="l" t="t" r="r" b="b"/>
              <a:pathLst>
                <a:path w="17607669" h="27936350">
                  <a:moveTo>
                    <a:pt x="0" y="0"/>
                  </a:moveTo>
                  <a:lnTo>
                    <a:pt x="17607669" y="0"/>
                  </a:lnTo>
                  <a:lnTo>
                    <a:pt x="17607669" y="27936351"/>
                  </a:lnTo>
                  <a:lnTo>
                    <a:pt x="0" y="27936351"/>
                  </a:lnTo>
                  <a:lnTo>
                    <a:pt x="0" y="0"/>
                  </a:lnTo>
                  <a:close/>
                </a:path>
              </a:pathLst>
            </a:custGeom>
            <a:blipFill>
              <a:blip r:embed="rId1"/>
              <a:stretch>
                <a:fillRect/>
              </a:stretch>
            </a:blipFill>
          </p:spPr>
        </p:sp>
        <p:sp>
          <p:nvSpPr>
            <p:cNvPr id="4" name="Freeform 4"/>
            <p:cNvSpPr/>
            <p:nvPr/>
          </p:nvSpPr>
          <p:spPr>
            <a:xfrm rot="-5400000">
              <a:off x="22416472" y="4310214"/>
              <a:ext cx="13297454" cy="13297454"/>
            </a:xfrm>
            <a:custGeom>
              <a:avLst/>
              <a:gdLst/>
              <a:ahLst/>
              <a:cxnLst/>
              <a:rect l="l" t="t" r="r" b="b"/>
              <a:pathLst>
                <a:path w="13297454" h="13297454">
                  <a:moveTo>
                    <a:pt x="0" y="0"/>
                  </a:moveTo>
                  <a:lnTo>
                    <a:pt x="13297455" y="0"/>
                  </a:lnTo>
                  <a:lnTo>
                    <a:pt x="13297455" y="13297455"/>
                  </a:lnTo>
                  <a:lnTo>
                    <a:pt x="0" y="13297455"/>
                  </a:lnTo>
                  <a:lnTo>
                    <a:pt x="0" y="0"/>
                  </a:lnTo>
                  <a:close/>
                </a:path>
              </a:pathLst>
            </a:custGeom>
            <a:blipFill>
              <a:blip r:embed="rId2"/>
              <a:stretch>
                <a:fillRect/>
              </a:stretch>
            </a:blipFill>
          </p:spPr>
        </p:sp>
        <p:sp>
          <p:nvSpPr>
            <p:cNvPr id="5" name="Freeform 5"/>
            <p:cNvSpPr/>
            <p:nvPr/>
          </p:nvSpPr>
          <p:spPr>
            <a:xfrm>
              <a:off x="0" y="16094606"/>
              <a:ext cx="11161508" cy="11161508"/>
            </a:xfrm>
            <a:custGeom>
              <a:avLst/>
              <a:gdLst/>
              <a:ahLst/>
              <a:cxnLst/>
              <a:rect l="l" t="t" r="r" b="b"/>
              <a:pathLst>
                <a:path w="11161508" h="11161508">
                  <a:moveTo>
                    <a:pt x="0" y="0"/>
                  </a:moveTo>
                  <a:lnTo>
                    <a:pt x="11161508" y="0"/>
                  </a:lnTo>
                  <a:lnTo>
                    <a:pt x="11161508" y="11161509"/>
                  </a:lnTo>
                  <a:lnTo>
                    <a:pt x="0" y="11161509"/>
                  </a:lnTo>
                  <a:lnTo>
                    <a:pt x="0" y="0"/>
                  </a:lnTo>
                  <a:close/>
                </a:path>
              </a:pathLst>
            </a:custGeom>
            <a:blipFill>
              <a:blip r:embed="rId2"/>
              <a:stretch>
                <a:fillRect/>
              </a:stretch>
            </a:blipFill>
          </p:spPr>
        </p:sp>
      </p:grpSp>
      <p:grpSp>
        <p:nvGrpSpPr>
          <p:cNvPr id="6" name="Group 6"/>
          <p:cNvGrpSpPr/>
          <p:nvPr/>
        </p:nvGrpSpPr>
        <p:grpSpPr>
          <a:xfrm>
            <a:off x="152400" y="772262"/>
            <a:ext cx="17723151" cy="8769829"/>
            <a:chOff x="-104096" y="-123825"/>
            <a:chExt cx="4274726" cy="1978367"/>
          </a:xfrm>
        </p:grpSpPr>
        <p:sp>
          <p:nvSpPr>
            <p:cNvPr id="7" name="Freeform 7"/>
            <p:cNvSpPr/>
            <p:nvPr/>
          </p:nvSpPr>
          <p:spPr>
            <a:xfrm>
              <a:off x="-104096" y="-15649"/>
              <a:ext cx="4274726" cy="1870191"/>
            </a:xfrm>
            <a:custGeom>
              <a:avLst/>
              <a:gdLst/>
              <a:ahLst/>
              <a:cxnLst/>
              <a:rect l="l" t="t" r="r" b="b"/>
              <a:pathLst>
                <a:path w="4274726" h="1870191">
                  <a:moveTo>
                    <a:pt x="21465" y="0"/>
                  </a:moveTo>
                  <a:lnTo>
                    <a:pt x="4253261" y="0"/>
                  </a:lnTo>
                  <a:cubicBezTo>
                    <a:pt x="4265116" y="0"/>
                    <a:pt x="4274726" y="9610"/>
                    <a:pt x="4274726" y="21465"/>
                  </a:cubicBezTo>
                  <a:lnTo>
                    <a:pt x="4274726" y="1848727"/>
                  </a:lnTo>
                  <a:cubicBezTo>
                    <a:pt x="4274726" y="1860581"/>
                    <a:pt x="4265116" y="1870191"/>
                    <a:pt x="4253261" y="1870191"/>
                  </a:cubicBezTo>
                  <a:lnTo>
                    <a:pt x="21465" y="1870191"/>
                  </a:lnTo>
                  <a:cubicBezTo>
                    <a:pt x="9610" y="1870191"/>
                    <a:pt x="0" y="1860581"/>
                    <a:pt x="0" y="1848727"/>
                  </a:cubicBezTo>
                  <a:lnTo>
                    <a:pt x="0" y="21465"/>
                  </a:lnTo>
                  <a:cubicBezTo>
                    <a:pt x="0" y="9610"/>
                    <a:pt x="9610" y="0"/>
                    <a:pt x="21465" y="0"/>
                  </a:cubicBezTo>
                  <a:close/>
                </a:path>
              </a:pathLst>
            </a:custGeom>
            <a:solidFill>
              <a:srgbClr val="FFFFFF"/>
            </a:solidFill>
          </p:spPr>
        </p:sp>
        <p:sp>
          <p:nvSpPr>
            <p:cNvPr id="8" name="TextBox 8"/>
            <p:cNvSpPr txBox="1"/>
            <p:nvPr/>
          </p:nvSpPr>
          <p:spPr>
            <a:xfrm>
              <a:off x="0" y="-123825"/>
              <a:ext cx="812800" cy="936625"/>
            </a:xfrm>
            <a:prstGeom prst="rect">
              <a:avLst/>
            </a:prstGeom>
          </p:spPr>
          <p:txBody>
            <a:bodyPr lIns="50800" tIns="50800" rIns="50800" bIns="50800" rtlCol="0" anchor="ctr"/>
            <a:lstStyle/>
            <a:p>
              <a:pPr algn="ctr">
                <a:lnSpc>
                  <a:spcPts val="3500"/>
                </a:lnSpc>
              </a:pPr>
            </a:p>
          </p:txBody>
        </p:sp>
      </p:grpSp>
      <p:sp>
        <p:nvSpPr>
          <p:cNvPr id="9" name="TextBox 9"/>
          <p:cNvSpPr txBox="1"/>
          <p:nvPr/>
        </p:nvSpPr>
        <p:spPr>
          <a:xfrm>
            <a:off x="762000" y="251152"/>
            <a:ext cx="16230600" cy="1076960"/>
          </a:xfrm>
          <a:prstGeom prst="rect">
            <a:avLst/>
          </a:prstGeom>
        </p:spPr>
        <p:txBody>
          <a:bodyPr lIns="0" tIns="0" rIns="0" bIns="0" rtlCol="0" anchor="t">
            <a:spAutoFit/>
          </a:bodyPr>
          <a:lstStyle/>
          <a:p>
            <a:pPr marL="1079500" lvl="1" indent="-539750">
              <a:lnSpc>
                <a:spcPts val="8400"/>
              </a:lnSpc>
              <a:buFont typeface="Arial" panose="020B0604020202020204"/>
              <a:buChar char="•"/>
            </a:pPr>
            <a:r>
              <a:rPr lang="zh-CN" altLang="en-US" sz="5000" spc="459" dirty="0">
                <a:solidFill>
                  <a:srgbClr val="FFFFFF"/>
                </a:solidFill>
                <a:latin typeface="宋体" panose="02010600030101010101" pitchFamily="2" charset="-122"/>
                <a:ea typeface="宋体" panose="02010600030101010101" pitchFamily="2" charset="-122"/>
              </a:rPr>
              <a:t>功能建模</a:t>
            </a:r>
            <a:endParaRPr lang="zh-CN" altLang="en-US" sz="5000" spc="459" dirty="0">
              <a:solidFill>
                <a:srgbClr val="FFFFFF"/>
              </a:solidFill>
              <a:latin typeface="宋体" panose="02010600030101010101" pitchFamily="2" charset="-122"/>
              <a:ea typeface="宋体" panose="02010600030101010101" pitchFamily="2" charset="-122"/>
            </a:endParaRPr>
          </a:p>
        </p:txBody>
      </p:sp>
      <p:sp>
        <p:nvSpPr>
          <p:cNvPr id="10" name="Freeform 10"/>
          <p:cNvSpPr/>
          <p:nvPr/>
        </p:nvSpPr>
        <p:spPr>
          <a:xfrm>
            <a:off x="14072646" y="737289"/>
            <a:ext cx="3844517" cy="824811"/>
          </a:xfrm>
          <a:custGeom>
            <a:avLst/>
            <a:gdLst/>
            <a:ahLst/>
            <a:cxnLst/>
            <a:rect l="l" t="t" r="r" b="b"/>
            <a:pathLst>
              <a:path w="4315603" h="842069">
                <a:moveTo>
                  <a:pt x="0" y="0"/>
                </a:moveTo>
                <a:lnTo>
                  <a:pt x="4315603" y="0"/>
                </a:lnTo>
                <a:lnTo>
                  <a:pt x="4315603" y="842069"/>
                </a:lnTo>
                <a:lnTo>
                  <a:pt x="0" y="842069"/>
                </a:lnTo>
                <a:lnTo>
                  <a:pt x="0" y="0"/>
                </a:lnTo>
                <a:close/>
              </a:path>
            </a:pathLst>
          </a:custGeom>
          <a:blipFill>
            <a:blip r:embed="rId3"/>
            <a:stretch>
              <a:fillRect/>
            </a:stretch>
          </a:blipFill>
        </p:spPr>
      </p:sp>
      <p:sp>
        <p:nvSpPr>
          <p:cNvPr id="12" name="文本框 11"/>
          <p:cNvSpPr txBox="1"/>
          <p:nvPr/>
        </p:nvSpPr>
        <p:spPr>
          <a:xfrm>
            <a:off x="1910093" y="2123766"/>
            <a:ext cx="2262158" cy="476028"/>
          </a:xfrm>
          <a:prstGeom prst="rect">
            <a:avLst/>
          </a:prstGeom>
          <a:noFill/>
        </p:spPr>
        <p:txBody>
          <a:bodyPr wrap="none" rtlCol="0">
            <a:spAutoFit/>
          </a:bodyPr>
          <a:lstStyle/>
          <a:p>
            <a:pPr algn="just">
              <a:lnSpc>
                <a:spcPct val="155000"/>
              </a:lnSpc>
              <a:spcBef>
                <a:spcPts val="1400"/>
              </a:spcBef>
              <a:spcAft>
                <a:spcPts val="1450"/>
              </a:spcAft>
            </a:pPr>
            <a:r>
              <a:rPr lang="zh-CN" altLang="en-US" sz="1800" b="1" kern="0" dirty="0">
                <a:effectLst/>
                <a:latin typeface="Arial" panose="020B0604020202020204" pitchFamily="34" charset="0"/>
                <a:ea typeface="华文楷体" panose="02010600040101010101" pitchFamily="2" charset="-122"/>
                <a:cs typeface="华文楷体" panose="02010600040101010101" pitchFamily="2" charset="-122"/>
              </a:rPr>
              <a:t>杏仁币悬赏激励</a:t>
            </a:r>
            <a:r>
              <a:rPr lang="zh-CN" altLang="zh-CN" sz="1800" b="1" kern="0" dirty="0">
                <a:effectLst/>
                <a:latin typeface="Arial" panose="020B0604020202020204" pitchFamily="34" charset="0"/>
                <a:ea typeface="华文楷体" panose="02010600040101010101" pitchFamily="2" charset="-122"/>
                <a:cs typeface="华文楷体" panose="02010600040101010101" pitchFamily="2" charset="-122"/>
              </a:rPr>
              <a:t>用例</a:t>
            </a:r>
            <a:endParaRPr lang="zh-CN" altLang="zh-CN" sz="1800" b="1" kern="100" dirty="0">
              <a:effectLst/>
              <a:latin typeface="Arial" panose="020B0604020202020204" pitchFamily="34" charset="0"/>
              <a:ea typeface="黑体" panose="02010609060101010101" charset="-122"/>
              <a:cs typeface="Times New Roman" panose="02020603050405020304" charset="0"/>
            </a:endParaRPr>
          </a:p>
        </p:txBody>
      </p:sp>
      <p:sp>
        <p:nvSpPr>
          <p:cNvPr id="23" name="文本框 22"/>
          <p:cNvSpPr txBox="1"/>
          <p:nvPr/>
        </p:nvSpPr>
        <p:spPr>
          <a:xfrm>
            <a:off x="8181220" y="2238720"/>
            <a:ext cx="1705131" cy="476028"/>
          </a:xfrm>
          <a:prstGeom prst="rect">
            <a:avLst/>
          </a:prstGeom>
          <a:noFill/>
        </p:spPr>
        <p:txBody>
          <a:bodyPr wrap="square">
            <a:spAutoFit/>
          </a:bodyPr>
          <a:lstStyle/>
          <a:p>
            <a:pPr algn="just">
              <a:lnSpc>
                <a:spcPct val="155000"/>
              </a:lnSpc>
              <a:spcBef>
                <a:spcPts val="1400"/>
              </a:spcBef>
              <a:spcAft>
                <a:spcPts val="1450"/>
              </a:spcAft>
            </a:pPr>
            <a:r>
              <a:rPr lang="zh-CN" altLang="zh-CN" sz="1800" b="1" kern="0" dirty="0">
                <a:effectLst/>
                <a:latin typeface="Arial" panose="020B0604020202020204" pitchFamily="34" charset="0"/>
                <a:ea typeface="华文楷体" panose="02010600040101010101" pitchFamily="2" charset="-122"/>
                <a:cs typeface="华文楷体" panose="02010600040101010101" pitchFamily="2" charset="-122"/>
              </a:rPr>
              <a:t>评论用例</a:t>
            </a:r>
            <a:endParaRPr lang="zh-CN" altLang="zh-CN" sz="1800" b="1" kern="100" dirty="0">
              <a:effectLst/>
              <a:latin typeface="Arial" panose="020B0604020202020204" pitchFamily="34" charset="0"/>
              <a:ea typeface="黑体" panose="02010609060101010101" charset="-122"/>
              <a:cs typeface="Times New Roman" panose="02020603050405020304" charset="0"/>
            </a:endParaRPr>
          </a:p>
        </p:txBody>
      </p:sp>
      <p:pic>
        <p:nvPicPr>
          <p:cNvPr id="3074" name="图片 7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8871" y="2868158"/>
            <a:ext cx="6041287" cy="596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5" name="图片 2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81804" y="2890067"/>
            <a:ext cx="4503962" cy="62825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6" name="图片 79"/>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2115800" y="2901702"/>
            <a:ext cx="5457669" cy="61335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文本框 17"/>
          <p:cNvSpPr txBox="1"/>
          <p:nvPr/>
        </p:nvSpPr>
        <p:spPr>
          <a:xfrm>
            <a:off x="13716000" y="2238720"/>
            <a:ext cx="2397290" cy="476028"/>
          </a:xfrm>
          <a:prstGeom prst="rect">
            <a:avLst/>
          </a:prstGeom>
          <a:noFill/>
        </p:spPr>
        <p:txBody>
          <a:bodyPr wrap="square">
            <a:spAutoFit/>
          </a:bodyPr>
          <a:lstStyle/>
          <a:p>
            <a:pPr algn="just">
              <a:lnSpc>
                <a:spcPct val="155000"/>
              </a:lnSpc>
              <a:spcBef>
                <a:spcPts val="1400"/>
              </a:spcBef>
              <a:spcAft>
                <a:spcPts val="1450"/>
              </a:spcAft>
            </a:pPr>
            <a:r>
              <a:rPr lang="zh-CN" altLang="zh-CN" b="1" kern="0" dirty="0">
                <a:latin typeface="Arial" panose="020B0604020202020204" pitchFamily="34" charset="0"/>
                <a:ea typeface="华文楷体" panose="02010600040101010101" pitchFamily="2" charset="-122"/>
              </a:rPr>
              <a:t>点赞收藏投币用例</a:t>
            </a:r>
            <a:endParaRPr lang="zh-CN" altLang="zh-CN" b="1" kern="0" dirty="0">
              <a:latin typeface="Arial" panose="020B0604020202020204" pitchFamily="34" charset="0"/>
              <a:ea typeface="华文楷体" panose="02010600040101010101" pitchFamily="2" charset="-122"/>
            </a:endParaRPr>
          </a:p>
        </p:txBody>
      </p:sp>
      <p:sp>
        <p:nvSpPr>
          <p:cNvPr id="19" name="文本框 18"/>
          <p:cNvSpPr txBox="1"/>
          <p:nvPr/>
        </p:nvSpPr>
        <p:spPr>
          <a:xfrm>
            <a:off x="304800" y="1598309"/>
            <a:ext cx="2646878" cy="461665"/>
          </a:xfrm>
          <a:prstGeom prst="rect">
            <a:avLst/>
          </a:prstGeom>
          <a:noFill/>
        </p:spPr>
        <p:txBody>
          <a:bodyPr wrap="none" rtlCol="0">
            <a:spAutoFit/>
          </a:bodyPr>
          <a:lstStyle/>
          <a:p>
            <a:r>
              <a:rPr lang="zh-CN" altLang="en-US" sz="2400" b="1" kern="0" dirty="0">
                <a:latin typeface="Arial" panose="020B0604020202020204" pitchFamily="34" charset="0"/>
                <a:ea typeface="华文楷体" panose="02010600040101010101" pitchFamily="2" charset="-122"/>
              </a:rPr>
              <a:t>以论坛子系统为例</a:t>
            </a:r>
            <a:endParaRPr lang="zh-CN" altLang="en-US" sz="2400" b="1" kern="0" dirty="0">
              <a:latin typeface="Arial" panose="020B0604020202020204" pitchFamily="34" charset="0"/>
              <a:ea typeface="华文楷体" panose="02010600040101010101" pitchFamily="2" charset="-122"/>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472480" y="-5600700"/>
            <a:ext cx="26785445" cy="20442086"/>
            <a:chOff x="0" y="0"/>
            <a:chExt cx="35713927" cy="27256115"/>
          </a:xfrm>
        </p:grpSpPr>
        <p:sp>
          <p:nvSpPr>
            <p:cNvPr id="3" name="Freeform 3"/>
            <p:cNvSpPr/>
            <p:nvPr/>
          </p:nvSpPr>
          <p:spPr>
            <a:xfrm rot="-5400000">
              <a:off x="9440965" y="-5164341"/>
              <a:ext cx="17607669" cy="27936350"/>
            </a:xfrm>
            <a:custGeom>
              <a:avLst/>
              <a:gdLst/>
              <a:ahLst/>
              <a:cxnLst/>
              <a:rect l="l" t="t" r="r" b="b"/>
              <a:pathLst>
                <a:path w="17607669" h="27936350">
                  <a:moveTo>
                    <a:pt x="0" y="0"/>
                  </a:moveTo>
                  <a:lnTo>
                    <a:pt x="17607669" y="0"/>
                  </a:lnTo>
                  <a:lnTo>
                    <a:pt x="17607669" y="27936351"/>
                  </a:lnTo>
                  <a:lnTo>
                    <a:pt x="0" y="27936351"/>
                  </a:lnTo>
                  <a:lnTo>
                    <a:pt x="0" y="0"/>
                  </a:lnTo>
                  <a:close/>
                </a:path>
              </a:pathLst>
            </a:custGeom>
            <a:blipFill>
              <a:blip r:embed="rId1"/>
              <a:stretch>
                <a:fillRect/>
              </a:stretch>
            </a:blipFill>
          </p:spPr>
        </p:sp>
        <p:sp>
          <p:nvSpPr>
            <p:cNvPr id="4" name="Freeform 4"/>
            <p:cNvSpPr/>
            <p:nvPr/>
          </p:nvSpPr>
          <p:spPr>
            <a:xfrm rot="-5400000">
              <a:off x="22416472" y="4310214"/>
              <a:ext cx="13297454" cy="13297454"/>
            </a:xfrm>
            <a:custGeom>
              <a:avLst/>
              <a:gdLst/>
              <a:ahLst/>
              <a:cxnLst/>
              <a:rect l="l" t="t" r="r" b="b"/>
              <a:pathLst>
                <a:path w="13297454" h="13297454">
                  <a:moveTo>
                    <a:pt x="0" y="0"/>
                  </a:moveTo>
                  <a:lnTo>
                    <a:pt x="13297455" y="0"/>
                  </a:lnTo>
                  <a:lnTo>
                    <a:pt x="13297455" y="13297455"/>
                  </a:lnTo>
                  <a:lnTo>
                    <a:pt x="0" y="13297455"/>
                  </a:lnTo>
                  <a:lnTo>
                    <a:pt x="0" y="0"/>
                  </a:lnTo>
                  <a:close/>
                </a:path>
              </a:pathLst>
            </a:custGeom>
            <a:blipFill>
              <a:blip r:embed="rId2"/>
              <a:stretch>
                <a:fillRect/>
              </a:stretch>
            </a:blipFill>
          </p:spPr>
        </p:sp>
        <p:sp>
          <p:nvSpPr>
            <p:cNvPr id="5" name="Freeform 5"/>
            <p:cNvSpPr/>
            <p:nvPr/>
          </p:nvSpPr>
          <p:spPr>
            <a:xfrm>
              <a:off x="0" y="16094606"/>
              <a:ext cx="11161508" cy="11161508"/>
            </a:xfrm>
            <a:custGeom>
              <a:avLst/>
              <a:gdLst/>
              <a:ahLst/>
              <a:cxnLst/>
              <a:rect l="l" t="t" r="r" b="b"/>
              <a:pathLst>
                <a:path w="11161508" h="11161508">
                  <a:moveTo>
                    <a:pt x="0" y="0"/>
                  </a:moveTo>
                  <a:lnTo>
                    <a:pt x="11161508" y="0"/>
                  </a:lnTo>
                  <a:lnTo>
                    <a:pt x="11161508" y="11161509"/>
                  </a:lnTo>
                  <a:lnTo>
                    <a:pt x="0" y="11161509"/>
                  </a:lnTo>
                  <a:lnTo>
                    <a:pt x="0" y="0"/>
                  </a:lnTo>
                  <a:close/>
                </a:path>
              </a:pathLst>
            </a:custGeom>
            <a:blipFill>
              <a:blip r:embed="rId2"/>
              <a:stretch>
                <a:fillRect/>
              </a:stretch>
            </a:blipFill>
          </p:spPr>
        </p:sp>
      </p:grpSp>
      <p:grpSp>
        <p:nvGrpSpPr>
          <p:cNvPr id="6" name="Group 6"/>
          <p:cNvGrpSpPr/>
          <p:nvPr/>
        </p:nvGrpSpPr>
        <p:grpSpPr>
          <a:xfrm>
            <a:off x="214883" y="1243801"/>
            <a:ext cx="17910615" cy="8769829"/>
            <a:chOff x="-104096" y="-123825"/>
            <a:chExt cx="4274726" cy="1978367"/>
          </a:xfrm>
        </p:grpSpPr>
        <p:sp>
          <p:nvSpPr>
            <p:cNvPr id="7" name="Freeform 7"/>
            <p:cNvSpPr/>
            <p:nvPr/>
          </p:nvSpPr>
          <p:spPr>
            <a:xfrm>
              <a:off x="-104096" y="-15649"/>
              <a:ext cx="4274726" cy="1870191"/>
            </a:xfrm>
            <a:custGeom>
              <a:avLst/>
              <a:gdLst/>
              <a:ahLst/>
              <a:cxnLst/>
              <a:rect l="l" t="t" r="r" b="b"/>
              <a:pathLst>
                <a:path w="4274726" h="1870191">
                  <a:moveTo>
                    <a:pt x="21465" y="0"/>
                  </a:moveTo>
                  <a:lnTo>
                    <a:pt x="4253261" y="0"/>
                  </a:lnTo>
                  <a:cubicBezTo>
                    <a:pt x="4265116" y="0"/>
                    <a:pt x="4274726" y="9610"/>
                    <a:pt x="4274726" y="21465"/>
                  </a:cubicBezTo>
                  <a:lnTo>
                    <a:pt x="4274726" y="1848727"/>
                  </a:lnTo>
                  <a:cubicBezTo>
                    <a:pt x="4274726" y="1860581"/>
                    <a:pt x="4265116" y="1870191"/>
                    <a:pt x="4253261" y="1870191"/>
                  </a:cubicBezTo>
                  <a:lnTo>
                    <a:pt x="21465" y="1870191"/>
                  </a:lnTo>
                  <a:cubicBezTo>
                    <a:pt x="9610" y="1870191"/>
                    <a:pt x="0" y="1860581"/>
                    <a:pt x="0" y="1848727"/>
                  </a:cubicBezTo>
                  <a:lnTo>
                    <a:pt x="0" y="21465"/>
                  </a:lnTo>
                  <a:cubicBezTo>
                    <a:pt x="0" y="9610"/>
                    <a:pt x="9610" y="0"/>
                    <a:pt x="21465" y="0"/>
                  </a:cubicBezTo>
                  <a:close/>
                </a:path>
              </a:pathLst>
            </a:custGeom>
            <a:solidFill>
              <a:srgbClr val="FFFFFF"/>
            </a:solidFill>
          </p:spPr>
        </p:sp>
        <p:sp>
          <p:nvSpPr>
            <p:cNvPr id="8" name="TextBox 8"/>
            <p:cNvSpPr txBox="1"/>
            <p:nvPr/>
          </p:nvSpPr>
          <p:spPr>
            <a:xfrm>
              <a:off x="0" y="-123825"/>
              <a:ext cx="812800" cy="936625"/>
            </a:xfrm>
            <a:prstGeom prst="rect">
              <a:avLst/>
            </a:prstGeom>
          </p:spPr>
          <p:txBody>
            <a:bodyPr lIns="50800" tIns="50800" rIns="50800" bIns="50800" rtlCol="0" anchor="ctr"/>
            <a:lstStyle/>
            <a:p>
              <a:pPr algn="ctr">
                <a:lnSpc>
                  <a:spcPts val="3500"/>
                </a:lnSpc>
              </a:pPr>
            </a:p>
          </p:txBody>
        </p:sp>
      </p:grpSp>
      <p:sp>
        <p:nvSpPr>
          <p:cNvPr id="9" name="TextBox 9"/>
          <p:cNvSpPr txBox="1"/>
          <p:nvPr/>
        </p:nvSpPr>
        <p:spPr>
          <a:xfrm>
            <a:off x="762000" y="251152"/>
            <a:ext cx="16230600" cy="981075"/>
          </a:xfrm>
          <a:prstGeom prst="rect">
            <a:avLst/>
          </a:prstGeom>
        </p:spPr>
        <p:txBody>
          <a:bodyPr lIns="0" tIns="0" rIns="0" bIns="0" rtlCol="0" anchor="t">
            <a:spAutoFit/>
          </a:bodyPr>
          <a:lstStyle/>
          <a:p>
            <a:pPr marL="1079500" lvl="1" indent="-539750">
              <a:lnSpc>
                <a:spcPts val="8400"/>
              </a:lnSpc>
              <a:buFont typeface="Arial" panose="020B0604020202020204"/>
              <a:buChar char="•"/>
            </a:pPr>
            <a:r>
              <a:rPr lang="zh-CN" altLang="en-US" sz="5000" spc="459" dirty="0">
                <a:solidFill>
                  <a:srgbClr val="FFFFFF"/>
                </a:solidFill>
                <a:ea typeface="字由点字倔强黑" panose="00020600040101010101" charset="-122"/>
              </a:rPr>
              <a:t>行为建模</a:t>
            </a:r>
            <a:endParaRPr lang="en-US" sz="5000" spc="459" dirty="0">
              <a:solidFill>
                <a:srgbClr val="FFFFFF"/>
              </a:solidFill>
              <a:ea typeface="字由点字倔强黑" panose="00020600040101010101" charset="-122"/>
            </a:endParaRPr>
          </a:p>
        </p:txBody>
      </p:sp>
      <p:sp>
        <p:nvSpPr>
          <p:cNvPr id="10" name="Freeform 10"/>
          <p:cNvSpPr/>
          <p:nvPr/>
        </p:nvSpPr>
        <p:spPr>
          <a:xfrm>
            <a:off x="14072646" y="737289"/>
            <a:ext cx="3844517" cy="824811"/>
          </a:xfrm>
          <a:custGeom>
            <a:avLst/>
            <a:gdLst/>
            <a:ahLst/>
            <a:cxnLst/>
            <a:rect l="l" t="t" r="r" b="b"/>
            <a:pathLst>
              <a:path w="4315603" h="842069">
                <a:moveTo>
                  <a:pt x="0" y="0"/>
                </a:moveTo>
                <a:lnTo>
                  <a:pt x="4315603" y="0"/>
                </a:lnTo>
                <a:lnTo>
                  <a:pt x="4315603" y="842069"/>
                </a:lnTo>
                <a:lnTo>
                  <a:pt x="0" y="842069"/>
                </a:lnTo>
                <a:lnTo>
                  <a:pt x="0" y="0"/>
                </a:lnTo>
                <a:close/>
              </a:path>
            </a:pathLst>
          </a:custGeom>
          <a:blipFill>
            <a:blip r:embed="rId3"/>
            <a:stretch>
              <a:fillRect/>
            </a:stretch>
          </a:blipFill>
        </p:spPr>
      </p:sp>
      <p:sp>
        <p:nvSpPr>
          <p:cNvPr id="19" name="文本框 18"/>
          <p:cNvSpPr txBox="1"/>
          <p:nvPr/>
        </p:nvSpPr>
        <p:spPr>
          <a:xfrm>
            <a:off x="621123" y="1775666"/>
            <a:ext cx="2646878" cy="461665"/>
          </a:xfrm>
          <a:prstGeom prst="rect">
            <a:avLst/>
          </a:prstGeom>
          <a:noFill/>
        </p:spPr>
        <p:txBody>
          <a:bodyPr wrap="none" rtlCol="0">
            <a:spAutoFit/>
          </a:bodyPr>
          <a:lstStyle/>
          <a:p>
            <a:r>
              <a:rPr lang="zh-CN" altLang="en-US" sz="2400" b="1" kern="0" dirty="0">
                <a:latin typeface="Arial" panose="020B0604020202020204" pitchFamily="34" charset="0"/>
                <a:ea typeface="华文楷体" panose="02010600040101010101" pitchFamily="2" charset="-122"/>
              </a:rPr>
              <a:t>以论坛子系统为例</a:t>
            </a:r>
            <a:endParaRPr lang="zh-CN" altLang="en-US" sz="2400" b="1" kern="0" dirty="0">
              <a:latin typeface="Arial" panose="020B0604020202020204" pitchFamily="34" charset="0"/>
              <a:ea typeface="华文楷体" panose="02010600040101010101" pitchFamily="2" charset="-122"/>
            </a:endParaRPr>
          </a:p>
        </p:txBody>
      </p:sp>
      <p:pic>
        <p:nvPicPr>
          <p:cNvPr id="5124" name="图片 8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723" y="3543602"/>
            <a:ext cx="9296674" cy="2525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文本框 23"/>
          <p:cNvSpPr txBox="1"/>
          <p:nvPr/>
        </p:nvSpPr>
        <p:spPr>
          <a:xfrm>
            <a:off x="2354252" y="3637700"/>
            <a:ext cx="2751217" cy="520065"/>
          </a:xfrm>
          <a:prstGeom prst="rect">
            <a:avLst/>
          </a:prstGeom>
          <a:noFill/>
        </p:spPr>
        <p:txBody>
          <a:bodyPr wrap="square">
            <a:spAutoFit/>
          </a:bodyPr>
          <a:lstStyle/>
          <a:p>
            <a:pPr algn="just">
              <a:lnSpc>
                <a:spcPct val="155000"/>
              </a:lnSpc>
              <a:spcBef>
                <a:spcPts val="1400"/>
              </a:spcBef>
              <a:spcAft>
                <a:spcPts val="1450"/>
              </a:spcAft>
            </a:pPr>
            <a:r>
              <a:rPr lang="en-US" altLang="zh-CN" sz="1800" b="1" kern="0" dirty="0">
                <a:effectLst/>
                <a:latin typeface="Arial" panose="020B0604020202020204" pitchFamily="34" charset="0"/>
                <a:ea typeface="华文楷体" panose="02010600040101010101" pitchFamily="2" charset="-122"/>
                <a:cs typeface="华文楷体" panose="02010600040101010101" pitchFamily="2" charset="-122"/>
              </a:rPr>
              <a:t>Post</a:t>
            </a:r>
            <a:r>
              <a:rPr lang="zh-CN" altLang="en-US" sz="1800" b="1" kern="0" dirty="0">
                <a:effectLst/>
                <a:latin typeface="Arial" panose="020B0604020202020204" pitchFamily="34" charset="0"/>
                <a:ea typeface="华文楷体" panose="02010600040101010101" pitchFamily="2" charset="-122"/>
                <a:cs typeface="华文楷体" panose="02010600040101010101" pitchFamily="2" charset="-122"/>
              </a:rPr>
              <a:t>（帖子）类</a:t>
            </a:r>
            <a:endParaRPr lang="zh-CN" altLang="zh-CN" sz="1800" b="1" kern="100" dirty="0">
              <a:effectLst/>
              <a:latin typeface="Arial" panose="020B0604020202020204" pitchFamily="34" charset="0"/>
              <a:ea typeface="黑体" panose="02010609060101010101" charset="-122"/>
              <a:cs typeface="Times New Roman" panose="02020603050405020304" charset="0"/>
            </a:endParaRPr>
          </a:p>
        </p:txBody>
      </p:sp>
      <p:pic>
        <p:nvPicPr>
          <p:cNvPr id="239" name="图片 239"/>
          <p:cNvPicPr>
            <a:picLocks noChangeAspect="1" noChangeArrowheads="1"/>
          </p:cNvPicPr>
          <p:nvPr>
            <p:custDataLst>
              <p:tags r:id="rId5"/>
            </p:custDataLst>
          </p:nvPr>
        </p:nvPicPr>
        <p:blipFill>
          <a:blip r:embed="rId6">
            <a:extLst>
              <a:ext uri="{28A0092B-C50C-407E-A947-70E740481C1C}">
                <a14:useLocalDpi xmlns:a14="http://schemas.microsoft.com/office/drawing/2010/main" val="0"/>
              </a:ext>
            </a:extLst>
          </a:blip>
          <a:srcRect/>
          <a:stretch>
            <a:fillRect/>
          </a:stretch>
        </p:blipFill>
        <p:spPr>
          <a:xfrm>
            <a:off x="8534400" y="4762500"/>
            <a:ext cx="7992110" cy="3291205"/>
          </a:xfrm>
          <a:prstGeom prst="rect">
            <a:avLst/>
          </a:prstGeom>
          <a:noFill/>
          <a:ln>
            <a:noFill/>
          </a:ln>
        </p:spPr>
      </p:pic>
      <p:sp>
        <p:nvSpPr>
          <p:cNvPr id="11" name="文本框 10"/>
          <p:cNvSpPr txBox="1"/>
          <p:nvPr>
            <p:custDataLst>
              <p:tags r:id="rId7"/>
            </p:custDataLst>
          </p:nvPr>
        </p:nvSpPr>
        <p:spPr>
          <a:xfrm>
            <a:off x="13639893" y="8725106"/>
            <a:ext cx="4153535" cy="460375"/>
          </a:xfrm>
          <a:prstGeom prst="rect">
            <a:avLst/>
          </a:prstGeom>
          <a:noFill/>
        </p:spPr>
        <p:txBody>
          <a:bodyPr wrap="none" rtlCol="0">
            <a:spAutoFit/>
          </a:bodyPr>
          <a:p>
            <a:r>
              <a:rPr lang="zh-CN" altLang="en-US" sz="2400" b="1" kern="0" dirty="0">
                <a:latin typeface="Arial" panose="020B0604020202020204" pitchFamily="34" charset="0"/>
                <a:ea typeface="华文楷体" panose="02010600040101010101" pitchFamily="2" charset="-122"/>
              </a:rPr>
              <a:t>以审核与处理举报子系统为例</a:t>
            </a:r>
            <a:endParaRPr lang="zh-CN" altLang="en-US" sz="2400" b="1" kern="0" dirty="0">
              <a:latin typeface="Arial" panose="020B0604020202020204" pitchFamily="34" charset="0"/>
              <a:ea typeface="华文楷体" panose="02010600040101010101" pitchFamily="2" charset="-122"/>
            </a:endParaRPr>
          </a:p>
        </p:txBody>
      </p:sp>
      <p:sp>
        <p:nvSpPr>
          <p:cNvPr id="12" name="文本框 11"/>
          <p:cNvSpPr txBox="1"/>
          <p:nvPr>
            <p:custDataLst>
              <p:tags r:id="rId8"/>
            </p:custDataLst>
          </p:nvPr>
        </p:nvSpPr>
        <p:spPr>
          <a:xfrm>
            <a:off x="13030507" y="4990885"/>
            <a:ext cx="2751217" cy="520065"/>
          </a:xfrm>
          <a:prstGeom prst="rect">
            <a:avLst/>
          </a:prstGeom>
          <a:noFill/>
        </p:spPr>
        <p:txBody>
          <a:bodyPr wrap="square">
            <a:spAutoFit/>
          </a:bodyPr>
          <a:p>
            <a:pPr algn="just">
              <a:lnSpc>
                <a:spcPct val="155000"/>
              </a:lnSpc>
              <a:spcBef>
                <a:spcPts val="1400"/>
              </a:spcBef>
              <a:spcAft>
                <a:spcPts val="1450"/>
              </a:spcAft>
            </a:pPr>
            <a:r>
              <a:rPr lang="en-US" altLang="zh-CN" sz="1800" b="1" kern="0" dirty="0">
                <a:effectLst/>
                <a:latin typeface="Arial" panose="020B0604020202020204" pitchFamily="34" charset="0"/>
                <a:ea typeface="华文楷体" panose="02010600040101010101" pitchFamily="2" charset="-122"/>
                <a:cs typeface="华文楷体" panose="02010600040101010101" pitchFamily="2" charset="-122"/>
              </a:rPr>
              <a:t>Report</a:t>
            </a:r>
            <a:r>
              <a:rPr lang="zh-CN" altLang="en-US" sz="1800" b="1" kern="0" dirty="0">
                <a:effectLst/>
                <a:latin typeface="Arial" panose="020B0604020202020204" pitchFamily="34" charset="0"/>
                <a:ea typeface="华文楷体" panose="02010600040101010101" pitchFamily="2" charset="-122"/>
                <a:cs typeface="华文楷体" panose="02010600040101010101" pitchFamily="2" charset="-122"/>
              </a:rPr>
              <a:t>（举报）类</a:t>
            </a:r>
            <a:endParaRPr lang="zh-CN" altLang="zh-CN" sz="1800" b="1" kern="100" dirty="0">
              <a:effectLst/>
              <a:latin typeface="Arial" panose="020B0604020202020204" pitchFamily="34" charset="0"/>
              <a:ea typeface="黑体" panose="02010609060101010101" charset="-122"/>
              <a:cs typeface="Times New Roman" panose="02020603050405020304"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539600" y="-5969520"/>
            <a:ext cx="26785445" cy="23167831"/>
            <a:chOff x="0" y="0"/>
            <a:chExt cx="35713927" cy="30890442"/>
          </a:xfrm>
        </p:grpSpPr>
        <p:sp>
          <p:nvSpPr>
            <p:cNvPr id="3" name="Freeform 3"/>
            <p:cNvSpPr/>
            <p:nvPr/>
          </p:nvSpPr>
          <p:spPr>
            <a:xfrm rot="5400000">
              <a:off x="9914580" y="9343483"/>
              <a:ext cx="16660440" cy="26433476"/>
            </a:xfrm>
            <a:custGeom>
              <a:avLst/>
              <a:gdLst/>
              <a:ahLst/>
              <a:cxnLst/>
              <a:rect l="l" t="t" r="r" b="b"/>
              <a:pathLst>
                <a:path w="16660440" h="26433476">
                  <a:moveTo>
                    <a:pt x="0" y="0"/>
                  </a:moveTo>
                  <a:lnTo>
                    <a:pt x="16660440" y="0"/>
                  </a:lnTo>
                  <a:lnTo>
                    <a:pt x="16660440" y="26433477"/>
                  </a:lnTo>
                  <a:lnTo>
                    <a:pt x="0" y="26433477"/>
                  </a:lnTo>
                  <a:lnTo>
                    <a:pt x="0" y="0"/>
                  </a:lnTo>
                  <a:close/>
                </a:path>
              </a:pathLst>
            </a:custGeom>
            <a:blipFill>
              <a:blip r:embed="rId1"/>
              <a:stretch>
                <a:fillRect/>
              </a:stretch>
            </a:blipFill>
          </p:spPr>
        </p:sp>
        <p:sp>
          <p:nvSpPr>
            <p:cNvPr id="4" name="Freeform 4"/>
            <p:cNvSpPr/>
            <p:nvPr/>
          </p:nvSpPr>
          <p:spPr>
            <a:xfrm rot="-5400000">
              <a:off x="9440965" y="-5164341"/>
              <a:ext cx="17607669" cy="27936350"/>
            </a:xfrm>
            <a:custGeom>
              <a:avLst/>
              <a:gdLst/>
              <a:ahLst/>
              <a:cxnLst/>
              <a:rect l="l" t="t" r="r" b="b"/>
              <a:pathLst>
                <a:path w="17607669" h="27936350">
                  <a:moveTo>
                    <a:pt x="0" y="0"/>
                  </a:moveTo>
                  <a:lnTo>
                    <a:pt x="17607669" y="0"/>
                  </a:lnTo>
                  <a:lnTo>
                    <a:pt x="17607669" y="27936351"/>
                  </a:lnTo>
                  <a:lnTo>
                    <a:pt x="0" y="27936351"/>
                  </a:lnTo>
                  <a:lnTo>
                    <a:pt x="0" y="0"/>
                  </a:lnTo>
                  <a:close/>
                </a:path>
              </a:pathLst>
            </a:custGeom>
            <a:blipFill>
              <a:blip r:embed="rId2"/>
              <a:stretch>
                <a:fillRect/>
              </a:stretch>
            </a:blipFill>
          </p:spPr>
        </p:sp>
        <p:sp>
          <p:nvSpPr>
            <p:cNvPr id="5" name="Freeform 5"/>
            <p:cNvSpPr/>
            <p:nvPr/>
          </p:nvSpPr>
          <p:spPr>
            <a:xfrm rot="-5400000">
              <a:off x="22416472" y="4310214"/>
              <a:ext cx="13297454" cy="13297454"/>
            </a:xfrm>
            <a:custGeom>
              <a:avLst/>
              <a:gdLst/>
              <a:ahLst/>
              <a:cxnLst/>
              <a:rect l="l" t="t" r="r" b="b"/>
              <a:pathLst>
                <a:path w="13297454" h="13297454">
                  <a:moveTo>
                    <a:pt x="0" y="0"/>
                  </a:moveTo>
                  <a:lnTo>
                    <a:pt x="13297455" y="0"/>
                  </a:lnTo>
                  <a:lnTo>
                    <a:pt x="13297455" y="13297455"/>
                  </a:lnTo>
                  <a:lnTo>
                    <a:pt x="0" y="13297455"/>
                  </a:lnTo>
                  <a:lnTo>
                    <a:pt x="0" y="0"/>
                  </a:lnTo>
                  <a:close/>
                </a:path>
              </a:pathLst>
            </a:custGeom>
            <a:blipFill>
              <a:blip r:embed="rId3"/>
              <a:stretch>
                <a:fillRect/>
              </a:stretch>
            </a:blipFill>
          </p:spPr>
        </p:sp>
        <p:sp>
          <p:nvSpPr>
            <p:cNvPr id="6" name="Freeform 6"/>
            <p:cNvSpPr/>
            <p:nvPr/>
          </p:nvSpPr>
          <p:spPr>
            <a:xfrm>
              <a:off x="0" y="16094606"/>
              <a:ext cx="11161508" cy="11161508"/>
            </a:xfrm>
            <a:custGeom>
              <a:avLst/>
              <a:gdLst/>
              <a:ahLst/>
              <a:cxnLst/>
              <a:rect l="l" t="t" r="r" b="b"/>
              <a:pathLst>
                <a:path w="11161508" h="11161508">
                  <a:moveTo>
                    <a:pt x="0" y="0"/>
                  </a:moveTo>
                  <a:lnTo>
                    <a:pt x="11161508" y="0"/>
                  </a:lnTo>
                  <a:lnTo>
                    <a:pt x="11161508" y="11161509"/>
                  </a:lnTo>
                  <a:lnTo>
                    <a:pt x="0" y="11161509"/>
                  </a:lnTo>
                  <a:lnTo>
                    <a:pt x="0" y="0"/>
                  </a:lnTo>
                  <a:close/>
                </a:path>
              </a:pathLst>
            </a:custGeom>
            <a:blipFill>
              <a:blip r:embed="rId3"/>
              <a:stretch>
                <a:fillRect/>
              </a:stretch>
            </a:blipFill>
          </p:spPr>
        </p:sp>
      </p:grpSp>
      <p:grpSp>
        <p:nvGrpSpPr>
          <p:cNvPr id="7" name="Group 7"/>
          <p:cNvGrpSpPr/>
          <p:nvPr/>
        </p:nvGrpSpPr>
        <p:grpSpPr>
          <a:xfrm>
            <a:off x="2711398" y="3343131"/>
            <a:ext cx="3600739" cy="3600739"/>
            <a:chOff x="0" y="0"/>
            <a:chExt cx="4800985" cy="4800985"/>
          </a:xfrm>
        </p:grpSpPr>
        <p:sp>
          <p:nvSpPr>
            <p:cNvPr id="8" name="Freeform 8"/>
            <p:cNvSpPr/>
            <p:nvPr/>
          </p:nvSpPr>
          <p:spPr>
            <a:xfrm rot="-5400000">
              <a:off x="0" y="0"/>
              <a:ext cx="4800985" cy="4800985"/>
            </a:xfrm>
            <a:custGeom>
              <a:avLst/>
              <a:gdLst/>
              <a:ahLst/>
              <a:cxnLst/>
              <a:rect l="l" t="t" r="r" b="b"/>
              <a:pathLst>
                <a:path w="4800985" h="4800985">
                  <a:moveTo>
                    <a:pt x="0" y="0"/>
                  </a:moveTo>
                  <a:lnTo>
                    <a:pt x="4800985" y="0"/>
                  </a:lnTo>
                  <a:lnTo>
                    <a:pt x="4800985" y="4800985"/>
                  </a:lnTo>
                  <a:lnTo>
                    <a:pt x="0" y="4800985"/>
                  </a:lnTo>
                  <a:lnTo>
                    <a:pt x="0" y="0"/>
                  </a:lnTo>
                  <a:close/>
                </a:path>
              </a:pathLst>
            </a:custGeom>
            <a:blipFill>
              <a:blip r:embed="rId4"/>
              <a:stretch>
                <a:fillRect/>
              </a:stretch>
            </a:blipFill>
          </p:spPr>
        </p:sp>
        <p:sp>
          <p:nvSpPr>
            <p:cNvPr id="9" name="TextBox 9"/>
            <p:cNvSpPr txBox="1"/>
            <p:nvPr/>
          </p:nvSpPr>
          <p:spPr>
            <a:xfrm>
              <a:off x="371421" y="291259"/>
              <a:ext cx="4058142" cy="3687233"/>
            </a:xfrm>
            <a:prstGeom prst="rect">
              <a:avLst/>
            </a:prstGeom>
          </p:spPr>
          <p:txBody>
            <a:bodyPr lIns="0" tIns="0" rIns="0" bIns="0" rtlCol="0" anchor="t">
              <a:spAutoFit/>
            </a:bodyPr>
            <a:lstStyle/>
            <a:p>
              <a:pPr algn="ctr">
                <a:lnSpc>
                  <a:spcPts val="21565"/>
                </a:lnSpc>
                <a:spcBef>
                  <a:spcPct val="0"/>
                </a:spcBef>
              </a:pPr>
              <a:r>
                <a:rPr lang="en-US" sz="15405" spc="754" dirty="0">
                  <a:solidFill>
                    <a:srgbClr val="FFFFFF"/>
                  </a:solidFill>
                  <a:latin typeface="29LT Bukra Semi Condensed Semi-Bold" panose="020B0706040000000004"/>
                </a:rPr>
                <a:t>03</a:t>
              </a:r>
              <a:endParaRPr lang="en-US" sz="15405" spc="754" dirty="0">
                <a:solidFill>
                  <a:srgbClr val="FFFFFF"/>
                </a:solidFill>
                <a:latin typeface="29LT Bukra Semi Condensed Semi-Bold" panose="020B0706040000000004"/>
              </a:endParaRPr>
            </a:p>
          </p:txBody>
        </p:sp>
      </p:grpSp>
      <p:grpSp>
        <p:nvGrpSpPr>
          <p:cNvPr id="10" name="Group 10"/>
          <p:cNvGrpSpPr/>
          <p:nvPr/>
        </p:nvGrpSpPr>
        <p:grpSpPr>
          <a:xfrm>
            <a:off x="6635023" y="3706672"/>
            <a:ext cx="8293879" cy="1801300"/>
            <a:chOff x="0" y="-371475"/>
            <a:chExt cx="11058506" cy="2401734"/>
          </a:xfrm>
        </p:grpSpPr>
        <p:sp>
          <p:nvSpPr>
            <p:cNvPr id="11" name="TextBox 11"/>
            <p:cNvSpPr txBox="1"/>
            <p:nvPr/>
          </p:nvSpPr>
          <p:spPr>
            <a:xfrm>
              <a:off x="0" y="-371475"/>
              <a:ext cx="11058506" cy="2293621"/>
            </a:xfrm>
            <a:prstGeom prst="rect">
              <a:avLst/>
            </a:prstGeom>
          </p:spPr>
          <p:txBody>
            <a:bodyPr lIns="0" tIns="0" rIns="0" bIns="0" rtlCol="0" anchor="t">
              <a:spAutoFit/>
            </a:bodyPr>
            <a:lstStyle/>
            <a:p>
              <a:pPr algn="ctr">
                <a:lnSpc>
                  <a:spcPts val="13415"/>
                </a:lnSpc>
                <a:spcBef>
                  <a:spcPct val="0"/>
                </a:spcBef>
              </a:pPr>
              <a:r>
                <a:rPr lang="zh-CN" altLang="en-US" sz="7985" b="1" spc="734" dirty="0">
                  <a:solidFill>
                    <a:srgbClr val="FFFFFF"/>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概要设计规约</a:t>
              </a:r>
              <a:endParaRPr lang="zh-CN" altLang="en-US" sz="7985" b="1" spc="734" dirty="0">
                <a:solidFill>
                  <a:srgbClr val="FFFFFF"/>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endParaRPr>
            </a:p>
          </p:txBody>
        </p:sp>
        <p:sp>
          <p:nvSpPr>
            <p:cNvPr id="12" name="AutoShape 12"/>
            <p:cNvSpPr/>
            <p:nvPr/>
          </p:nvSpPr>
          <p:spPr>
            <a:xfrm>
              <a:off x="0" y="2030259"/>
              <a:ext cx="11058506" cy="0"/>
            </a:xfrm>
            <a:prstGeom prst="line">
              <a:avLst/>
            </a:prstGeom>
            <a:ln w="25400" cap="rnd">
              <a:solidFill>
                <a:srgbClr val="D0DFFF"/>
              </a:solidFill>
              <a:prstDash val="solid"/>
              <a:headEnd type="none" w="sm" len="sm"/>
              <a:tailEnd type="none" w="sm" len="sm"/>
            </a:ln>
          </p:spPr>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515423" y="-5633065"/>
            <a:ext cx="26785445" cy="20442086"/>
            <a:chOff x="0" y="0"/>
            <a:chExt cx="35713927" cy="27256115"/>
          </a:xfrm>
        </p:grpSpPr>
        <p:sp>
          <p:nvSpPr>
            <p:cNvPr id="3" name="Freeform 3"/>
            <p:cNvSpPr/>
            <p:nvPr/>
          </p:nvSpPr>
          <p:spPr>
            <a:xfrm rot="-5400000">
              <a:off x="9440965" y="-5164341"/>
              <a:ext cx="17607669" cy="27936350"/>
            </a:xfrm>
            <a:custGeom>
              <a:avLst/>
              <a:gdLst/>
              <a:ahLst/>
              <a:cxnLst/>
              <a:rect l="l" t="t" r="r" b="b"/>
              <a:pathLst>
                <a:path w="17607669" h="27936350">
                  <a:moveTo>
                    <a:pt x="0" y="0"/>
                  </a:moveTo>
                  <a:lnTo>
                    <a:pt x="17607669" y="0"/>
                  </a:lnTo>
                  <a:lnTo>
                    <a:pt x="17607669" y="27936351"/>
                  </a:lnTo>
                  <a:lnTo>
                    <a:pt x="0" y="27936351"/>
                  </a:lnTo>
                  <a:lnTo>
                    <a:pt x="0" y="0"/>
                  </a:lnTo>
                  <a:close/>
                </a:path>
              </a:pathLst>
            </a:custGeom>
            <a:blipFill>
              <a:blip r:embed="rId1"/>
              <a:stretch>
                <a:fillRect/>
              </a:stretch>
            </a:blipFill>
          </p:spPr>
        </p:sp>
        <p:sp>
          <p:nvSpPr>
            <p:cNvPr id="4" name="Freeform 4"/>
            <p:cNvSpPr/>
            <p:nvPr/>
          </p:nvSpPr>
          <p:spPr>
            <a:xfrm rot="-5400000">
              <a:off x="22416472" y="4310214"/>
              <a:ext cx="13297454" cy="13297454"/>
            </a:xfrm>
            <a:custGeom>
              <a:avLst/>
              <a:gdLst/>
              <a:ahLst/>
              <a:cxnLst/>
              <a:rect l="l" t="t" r="r" b="b"/>
              <a:pathLst>
                <a:path w="13297454" h="13297454">
                  <a:moveTo>
                    <a:pt x="0" y="0"/>
                  </a:moveTo>
                  <a:lnTo>
                    <a:pt x="13297455" y="0"/>
                  </a:lnTo>
                  <a:lnTo>
                    <a:pt x="13297455" y="13297455"/>
                  </a:lnTo>
                  <a:lnTo>
                    <a:pt x="0" y="13297455"/>
                  </a:lnTo>
                  <a:lnTo>
                    <a:pt x="0" y="0"/>
                  </a:lnTo>
                  <a:close/>
                </a:path>
              </a:pathLst>
            </a:custGeom>
            <a:blipFill>
              <a:blip r:embed="rId2"/>
              <a:stretch>
                <a:fillRect/>
              </a:stretch>
            </a:blipFill>
          </p:spPr>
        </p:sp>
        <p:sp>
          <p:nvSpPr>
            <p:cNvPr id="5" name="Freeform 5"/>
            <p:cNvSpPr/>
            <p:nvPr/>
          </p:nvSpPr>
          <p:spPr>
            <a:xfrm>
              <a:off x="0" y="16094606"/>
              <a:ext cx="11161508" cy="11161508"/>
            </a:xfrm>
            <a:custGeom>
              <a:avLst/>
              <a:gdLst/>
              <a:ahLst/>
              <a:cxnLst/>
              <a:rect l="l" t="t" r="r" b="b"/>
              <a:pathLst>
                <a:path w="11161508" h="11161508">
                  <a:moveTo>
                    <a:pt x="0" y="0"/>
                  </a:moveTo>
                  <a:lnTo>
                    <a:pt x="11161508" y="0"/>
                  </a:lnTo>
                  <a:lnTo>
                    <a:pt x="11161508" y="11161509"/>
                  </a:lnTo>
                  <a:lnTo>
                    <a:pt x="0" y="11161509"/>
                  </a:lnTo>
                  <a:lnTo>
                    <a:pt x="0" y="0"/>
                  </a:lnTo>
                  <a:close/>
                </a:path>
              </a:pathLst>
            </a:custGeom>
            <a:blipFill>
              <a:blip r:embed="rId2"/>
              <a:stretch>
                <a:fillRect/>
              </a:stretch>
            </a:blipFill>
          </p:spPr>
        </p:sp>
      </p:grpSp>
      <p:grpSp>
        <p:nvGrpSpPr>
          <p:cNvPr id="6" name="Group 6"/>
          <p:cNvGrpSpPr/>
          <p:nvPr/>
        </p:nvGrpSpPr>
        <p:grpSpPr>
          <a:xfrm>
            <a:off x="618025" y="737290"/>
            <a:ext cx="16518549" cy="9002350"/>
            <a:chOff x="-104096" y="-123825"/>
            <a:chExt cx="4274726" cy="1978367"/>
          </a:xfrm>
        </p:grpSpPr>
        <p:sp>
          <p:nvSpPr>
            <p:cNvPr id="7" name="Freeform 7"/>
            <p:cNvSpPr/>
            <p:nvPr/>
          </p:nvSpPr>
          <p:spPr>
            <a:xfrm>
              <a:off x="-104096" y="-15649"/>
              <a:ext cx="4274726" cy="1870191"/>
            </a:xfrm>
            <a:custGeom>
              <a:avLst/>
              <a:gdLst/>
              <a:ahLst/>
              <a:cxnLst/>
              <a:rect l="l" t="t" r="r" b="b"/>
              <a:pathLst>
                <a:path w="4274726" h="1870191">
                  <a:moveTo>
                    <a:pt x="21465" y="0"/>
                  </a:moveTo>
                  <a:lnTo>
                    <a:pt x="4253261" y="0"/>
                  </a:lnTo>
                  <a:cubicBezTo>
                    <a:pt x="4265116" y="0"/>
                    <a:pt x="4274726" y="9610"/>
                    <a:pt x="4274726" y="21465"/>
                  </a:cubicBezTo>
                  <a:lnTo>
                    <a:pt x="4274726" y="1848727"/>
                  </a:lnTo>
                  <a:cubicBezTo>
                    <a:pt x="4274726" y="1860581"/>
                    <a:pt x="4265116" y="1870191"/>
                    <a:pt x="4253261" y="1870191"/>
                  </a:cubicBezTo>
                  <a:lnTo>
                    <a:pt x="21465" y="1870191"/>
                  </a:lnTo>
                  <a:cubicBezTo>
                    <a:pt x="9610" y="1870191"/>
                    <a:pt x="0" y="1860581"/>
                    <a:pt x="0" y="1848727"/>
                  </a:cubicBezTo>
                  <a:lnTo>
                    <a:pt x="0" y="21465"/>
                  </a:lnTo>
                  <a:cubicBezTo>
                    <a:pt x="0" y="9610"/>
                    <a:pt x="9610" y="0"/>
                    <a:pt x="21465" y="0"/>
                  </a:cubicBezTo>
                  <a:close/>
                </a:path>
              </a:pathLst>
            </a:custGeom>
            <a:solidFill>
              <a:srgbClr val="FFFFFF"/>
            </a:solidFill>
          </p:spPr>
        </p:sp>
        <p:sp>
          <p:nvSpPr>
            <p:cNvPr id="8" name="TextBox 8"/>
            <p:cNvSpPr txBox="1"/>
            <p:nvPr/>
          </p:nvSpPr>
          <p:spPr>
            <a:xfrm>
              <a:off x="0" y="-123825"/>
              <a:ext cx="812800" cy="936625"/>
            </a:xfrm>
            <a:prstGeom prst="rect">
              <a:avLst/>
            </a:prstGeom>
          </p:spPr>
          <p:txBody>
            <a:bodyPr lIns="50800" tIns="50800" rIns="50800" bIns="50800" rtlCol="0" anchor="ctr"/>
            <a:lstStyle/>
            <a:p>
              <a:pPr algn="ctr">
                <a:lnSpc>
                  <a:spcPts val="3500"/>
                </a:lnSpc>
              </a:pPr>
            </a:p>
          </p:txBody>
        </p:sp>
      </p:grpSp>
      <p:sp>
        <p:nvSpPr>
          <p:cNvPr id="9" name="TextBox 9"/>
          <p:cNvSpPr txBox="1"/>
          <p:nvPr/>
        </p:nvSpPr>
        <p:spPr>
          <a:xfrm>
            <a:off x="762000" y="251152"/>
            <a:ext cx="16230600" cy="1076960"/>
          </a:xfrm>
          <a:prstGeom prst="rect">
            <a:avLst/>
          </a:prstGeom>
        </p:spPr>
        <p:txBody>
          <a:bodyPr lIns="0" tIns="0" rIns="0" bIns="0" rtlCol="0" anchor="t">
            <a:spAutoFit/>
          </a:bodyPr>
          <a:lstStyle/>
          <a:p>
            <a:pPr marL="539750" lvl="1" indent="0">
              <a:lnSpc>
                <a:spcPts val="8400"/>
              </a:lnSpc>
              <a:buFont typeface="Arial" panose="020B0604020202020204"/>
              <a:buNone/>
            </a:pPr>
            <a:r>
              <a:rPr lang="en-US" altLang="zh-CN" sz="5000" spc="459" dirty="0">
                <a:solidFill>
                  <a:srgbClr val="FFFFFF"/>
                </a:solidFill>
                <a:ea typeface="字由点字倔强黑" panose="00020600040101010101" charset="-122"/>
              </a:rPr>
              <a:t> </a:t>
            </a:r>
            <a:r>
              <a:rPr lang="zh-CN" altLang="en-US" sz="5000" spc="459" dirty="0">
                <a:solidFill>
                  <a:srgbClr val="FFFFFF"/>
                </a:solidFill>
                <a:latin typeface="宋体" panose="02010600030101010101" pitchFamily="2" charset="-122"/>
                <a:ea typeface="宋体" panose="02010600030101010101" pitchFamily="2" charset="-122"/>
              </a:rPr>
              <a:t>系统</a:t>
            </a:r>
            <a:r>
              <a:rPr lang="zh-CN" altLang="en-US" sz="5000" spc="459" dirty="0">
                <a:solidFill>
                  <a:srgbClr val="FFFFFF"/>
                </a:solidFill>
                <a:latin typeface="宋体" panose="02010600030101010101" pitchFamily="2" charset="-122"/>
                <a:ea typeface="宋体" panose="02010600030101010101" pitchFamily="2" charset="-122"/>
              </a:rPr>
              <a:t>总体架构</a:t>
            </a:r>
            <a:endParaRPr lang="zh-CN" altLang="en-US" sz="5000" spc="459" dirty="0">
              <a:solidFill>
                <a:srgbClr val="FFFFFF"/>
              </a:solidFill>
              <a:latin typeface="宋体" panose="02010600030101010101" pitchFamily="2" charset="-122"/>
              <a:ea typeface="宋体" panose="02010600030101010101" pitchFamily="2" charset="-122"/>
            </a:endParaRPr>
          </a:p>
        </p:txBody>
      </p:sp>
      <p:sp>
        <p:nvSpPr>
          <p:cNvPr id="10" name="Freeform 10"/>
          <p:cNvSpPr/>
          <p:nvPr/>
        </p:nvSpPr>
        <p:spPr>
          <a:xfrm>
            <a:off x="14072646" y="737289"/>
            <a:ext cx="3844517" cy="824811"/>
          </a:xfrm>
          <a:custGeom>
            <a:avLst/>
            <a:gdLst/>
            <a:ahLst/>
            <a:cxnLst/>
            <a:rect l="l" t="t" r="r" b="b"/>
            <a:pathLst>
              <a:path w="4315603" h="842069">
                <a:moveTo>
                  <a:pt x="0" y="0"/>
                </a:moveTo>
                <a:lnTo>
                  <a:pt x="4315603" y="0"/>
                </a:lnTo>
                <a:lnTo>
                  <a:pt x="4315603" y="842069"/>
                </a:lnTo>
                <a:lnTo>
                  <a:pt x="0" y="842069"/>
                </a:lnTo>
                <a:lnTo>
                  <a:pt x="0" y="0"/>
                </a:lnTo>
                <a:close/>
              </a:path>
            </a:pathLst>
          </a:custGeom>
          <a:blipFill>
            <a:blip r:embed="rId3"/>
            <a:stretch>
              <a:fillRect/>
            </a:stretch>
          </a:blipFill>
        </p:spPr>
      </p:sp>
      <p:pic>
        <p:nvPicPr>
          <p:cNvPr id="14" name="图片 13"/>
          <p:cNvPicPr>
            <a:picLocks noChangeAspect="1"/>
          </p:cNvPicPr>
          <p:nvPr>
            <p:custDataLst>
              <p:tags r:id="rId4"/>
            </p:custDataLst>
          </p:nvPr>
        </p:nvPicPr>
        <p:blipFill>
          <a:blip r:embed="rId5"/>
          <a:stretch>
            <a:fillRect/>
          </a:stretch>
        </p:blipFill>
        <p:spPr>
          <a:xfrm>
            <a:off x="990600" y="4076700"/>
            <a:ext cx="8387080" cy="4443730"/>
          </a:xfrm>
          <a:prstGeom prst="rect">
            <a:avLst/>
          </a:prstGeom>
        </p:spPr>
      </p:pic>
      <p:pic>
        <p:nvPicPr>
          <p:cNvPr id="16" name="图片 1"/>
          <p:cNvPicPr>
            <a:picLocks noChangeAspect="1"/>
          </p:cNvPicPr>
          <p:nvPr>
            <p:custDataLst>
              <p:tags r:id="rId6"/>
            </p:custDataLst>
          </p:nvPr>
        </p:nvPicPr>
        <p:blipFill>
          <a:blip r:embed="rId7"/>
          <a:srcRect t="4455" b="3431"/>
          <a:stretch>
            <a:fillRect/>
          </a:stretch>
        </p:blipFill>
        <p:spPr>
          <a:xfrm>
            <a:off x="9248775" y="2933700"/>
            <a:ext cx="7743825" cy="6990080"/>
          </a:xfrm>
          <a:prstGeom prst="rect">
            <a:avLst/>
          </a:prstGeom>
        </p:spPr>
      </p:pic>
      <p:sp>
        <p:nvSpPr>
          <p:cNvPr id="100" name="文本框 99"/>
          <p:cNvSpPr txBox="1"/>
          <p:nvPr/>
        </p:nvSpPr>
        <p:spPr>
          <a:xfrm>
            <a:off x="1371600" y="1943100"/>
            <a:ext cx="2825115" cy="583565"/>
          </a:xfrm>
          <a:prstGeom prst="rect">
            <a:avLst/>
          </a:prstGeom>
          <a:noFill/>
          <a:ln w="9525">
            <a:noFill/>
          </a:ln>
        </p:spPr>
        <p:txBody>
          <a:bodyPr wrap="square">
            <a:spAutoFit/>
          </a:bodyPr>
          <a:p>
            <a:pPr indent="152400"/>
            <a:r>
              <a:rPr lang="zh-CN" sz="3200" b="1">
                <a:ea typeface="华文楷体" panose="02010600040101010101" pitchFamily="2" charset="-122"/>
              </a:rPr>
              <a:t>部署架构图：</a:t>
            </a:r>
            <a:endParaRPr lang="zh-CN" altLang="en-US" sz="3200" b="1">
              <a:ea typeface="华文楷体" panose="02010600040101010101" pitchFamily="2" charset="-122"/>
            </a:endParaRPr>
          </a:p>
        </p:txBody>
      </p:sp>
      <p:sp>
        <p:nvSpPr>
          <p:cNvPr id="17" name="文本框 16"/>
          <p:cNvSpPr txBox="1"/>
          <p:nvPr>
            <p:custDataLst>
              <p:tags r:id="rId8"/>
            </p:custDataLst>
          </p:nvPr>
        </p:nvSpPr>
        <p:spPr>
          <a:xfrm>
            <a:off x="9601200" y="2019300"/>
            <a:ext cx="2825115" cy="583565"/>
          </a:xfrm>
          <a:prstGeom prst="rect">
            <a:avLst/>
          </a:prstGeom>
          <a:noFill/>
          <a:ln w="9525">
            <a:noFill/>
          </a:ln>
        </p:spPr>
        <p:txBody>
          <a:bodyPr wrap="square">
            <a:spAutoFit/>
          </a:bodyPr>
          <a:p>
            <a:pPr indent="152400"/>
            <a:r>
              <a:rPr lang="zh-CN" sz="3200" b="1">
                <a:ea typeface="华文楷体" panose="02010600040101010101" pitchFamily="2" charset="-122"/>
              </a:rPr>
              <a:t>逻辑架构图：</a:t>
            </a:r>
            <a:endParaRPr lang="zh-CN" altLang="en-US" sz="3200" b="1">
              <a:ea typeface="华文楷体" panose="02010600040101010101" pitchFamily="2" charset="-122"/>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515423" y="-5633065"/>
            <a:ext cx="26785445" cy="20442086"/>
            <a:chOff x="0" y="0"/>
            <a:chExt cx="35713927" cy="27256115"/>
          </a:xfrm>
        </p:grpSpPr>
        <p:sp>
          <p:nvSpPr>
            <p:cNvPr id="3" name="Freeform 3"/>
            <p:cNvSpPr/>
            <p:nvPr/>
          </p:nvSpPr>
          <p:spPr>
            <a:xfrm rot="-5400000">
              <a:off x="9440965" y="-5164341"/>
              <a:ext cx="17607669" cy="27936350"/>
            </a:xfrm>
            <a:custGeom>
              <a:avLst/>
              <a:gdLst/>
              <a:ahLst/>
              <a:cxnLst/>
              <a:rect l="l" t="t" r="r" b="b"/>
              <a:pathLst>
                <a:path w="17607669" h="27936350">
                  <a:moveTo>
                    <a:pt x="0" y="0"/>
                  </a:moveTo>
                  <a:lnTo>
                    <a:pt x="17607669" y="0"/>
                  </a:lnTo>
                  <a:lnTo>
                    <a:pt x="17607669" y="27936351"/>
                  </a:lnTo>
                  <a:lnTo>
                    <a:pt x="0" y="27936351"/>
                  </a:lnTo>
                  <a:lnTo>
                    <a:pt x="0" y="0"/>
                  </a:lnTo>
                  <a:close/>
                </a:path>
              </a:pathLst>
            </a:custGeom>
            <a:blipFill>
              <a:blip r:embed="rId1"/>
              <a:stretch>
                <a:fillRect/>
              </a:stretch>
            </a:blipFill>
          </p:spPr>
        </p:sp>
        <p:sp>
          <p:nvSpPr>
            <p:cNvPr id="4" name="Freeform 4"/>
            <p:cNvSpPr/>
            <p:nvPr/>
          </p:nvSpPr>
          <p:spPr>
            <a:xfrm rot="-5400000">
              <a:off x="22416472" y="4310214"/>
              <a:ext cx="13297454" cy="13297454"/>
            </a:xfrm>
            <a:custGeom>
              <a:avLst/>
              <a:gdLst/>
              <a:ahLst/>
              <a:cxnLst/>
              <a:rect l="l" t="t" r="r" b="b"/>
              <a:pathLst>
                <a:path w="13297454" h="13297454">
                  <a:moveTo>
                    <a:pt x="0" y="0"/>
                  </a:moveTo>
                  <a:lnTo>
                    <a:pt x="13297455" y="0"/>
                  </a:lnTo>
                  <a:lnTo>
                    <a:pt x="13297455" y="13297455"/>
                  </a:lnTo>
                  <a:lnTo>
                    <a:pt x="0" y="13297455"/>
                  </a:lnTo>
                  <a:lnTo>
                    <a:pt x="0" y="0"/>
                  </a:lnTo>
                  <a:close/>
                </a:path>
              </a:pathLst>
            </a:custGeom>
            <a:blipFill>
              <a:blip r:embed="rId2"/>
              <a:stretch>
                <a:fillRect/>
              </a:stretch>
            </a:blipFill>
          </p:spPr>
        </p:sp>
        <p:sp>
          <p:nvSpPr>
            <p:cNvPr id="5" name="Freeform 5"/>
            <p:cNvSpPr/>
            <p:nvPr/>
          </p:nvSpPr>
          <p:spPr>
            <a:xfrm>
              <a:off x="0" y="16094606"/>
              <a:ext cx="11161508" cy="11161508"/>
            </a:xfrm>
            <a:custGeom>
              <a:avLst/>
              <a:gdLst/>
              <a:ahLst/>
              <a:cxnLst/>
              <a:rect l="l" t="t" r="r" b="b"/>
              <a:pathLst>
                <a:path w="11161508" h="11161508">
                  <a:moveTo>
                    <a:pt x="0" y="0"/>
                  </a:moveTo>
                  <a:lnTo>
                    <a:pt x="11161508" y="0"/>
                  </a:lnTo>
                  <a:lnTo>
                    <a:pt x="11161508" y="11161509"/>
                  </a:lnTo>
                  <a:lnTo>
                    <a:pt x="0" y="11161509"/>
                  </a:lnTo>
                  <a:lnTo>
                    <a:pt x="0" y="0"/>
                  </a:lnTo>
                  <a:close/>
                </a:path>
              </a:pathLst>
            </a:custGeom>
            <a:blipFill>
              <a:blip r:embed="rId2"/>
              <a:stretch>
                <a:fillRect/>
              </a:stretch>
            </a:blipFill>
          </p:spPr>
        </p:sp>
      </p:grpSp>
      <p:grpSp>
        <p:nvGrpSpPr>
          <p:cNvPr id="6" name="Group 6"/>
          <p:cNvGrpSpPr/>
          <p:nvPr/>
        </p:nvGrpSpPr>
        <p:grpSpPr>
          <a:xfrm>
            <a:off x="618025" y="737290"/>
            <a:ext cx="16518549" cy="9002350"/>
            <a:chOff x="-104096" y="-123825"/>
            <a:chExt cx="4274726" cy="1978367"/>
          </a:xfrm>
        </p:grpSpPr>
        <p:sp>
          <p:nvSpPr>
            <p:cNvPr id="7" name="Freeform 7"/>
            <p:cNvSpPr/>
            <p:nvPr/>
          </p:nvSpPr>
          <p:spPr>
            <a:xfrm>
              <a:off x="-104096" y="-15649"/>
              <a:ext cx="4274726" cy="1870191"/>
            </a:xfrm>
            <a:custGeom>
              <a:avLst/>
              <a:gdLst/>
              <a:ahLst/>
              <a:cxnLst/>
              <a:rect l="l" t="t" r="r" b="b"/>
              <a:pathLst>
                <a:path w="4274726" h="1870191">
                  <a:moveTo>
                    <a:pt x="21465" y="0"/>
                  </a:moveTo>
                  <a:lnTo>
                    <a:pt x="4253261" y="0"/>
                  </a:lnTo>
                  <a:cubicBezTo>
                    <a:pt x="4265116" y="0"/>
                    <a:pt x="4274726" y="9610"/>
                    <a:pt x="4274726" y="21465"/>
                  </a:cubicBezTo>
                  <a:lnTo>
                    <a:pt x="4274726" y="1848727"/>
                  </a:lnTo>
                  <a:cubicBezTo>
                    <a:pt x="4274726" y="1860581"/>
                    <a:pt x="4265116" y="1870191"/>
                    <a:pt x="4253261" y="1870191"/>
                  </a:cubicBezTo>
                  <a:lnTo>
                    <a:pt x="21465" y="1870191"/>
                  </a:lnTo>
                  <a:cubicBezTo>
                    <a:pt x="9610" y="1870191"/>
                    <a:pt x="0" y="1860581"/>
                    <a:pt x="0" y="1848727"/>
                  </a:cubicBezTo>
                  <a:lnTo>
                    <a:pt x="0" y="21465"/>
                  </a:lnTo>
                  <a:cubicBezTo>
                    <a:pt x="0" y="9610"/>
                    <a:pt x="9610" y="0"/>
                    <a:pt x="21465" y="0"/>
                  </a:cubicBezTo>
                  <a:close/>
                </a:path>
              </a:pathLst>
            </a:custGeom>
            <a:solidFill>
              <a:srgbClr val="FFFFFF"/>
            </a:solidFill>
          </p:spPr>
        </p:sp>
        <p:sp>
          <p:nvSpPr>
            <p:cNvPr id="8" name="TextBox 8"/>
            <p:cNvSpPr txBox="1"/>
            <p:nvPr/>
          </p:nvSpPr>
          <p:spPr>
            <a:xfrm>
              <a:off x="0" y="-123825"/>
              <a:ext cx="812800" cy="936625"/>
            </a:xfrm>
            <a:prstGeom prst="rect">
              <a:avLst/>
            </a:prstGeom>
          </p:spPr>
          <p:txBody>
            <a:bodyPr lIns="50800" tIns="50800" rIns="50800" bIns="50800" rtlCol="0" anchor="ctr"/>
            <a:lstStyle/>
            <a:p>
              <a:pPr algn="ctr">
                <a:lnSpc>
                  <a:spcPts val="3500"/>
                </a:lnSpc>
              </a:pPr>
            </a:p>
          </p:txBody>
        </p:sp>
      </p:grpSp>
      <p:sp>
        <p:nvSpPr>
          <p:cNvPr id="9" name="TextBox 9"/>
          <p:cNvSpPr txBox="1"/>
          <p:nvPr/>
        </p:nvSpPr>
        <p:spPr>
          <a:xfrm>
            <a:off x="685800" y="114300"/>
            <a:ext cx="16230600" cy="937260"/>
          </a:xfrm>
          <a:prstGeom prst="rect">
            <a:avLst/>
          </a:prstGeom>
        </p:spPr>
        <p:txBody>
          <a:bodyPr lIns="0" tIns="0" rIns="0" bIns="0" rtlCol="0" anchor="t">
            <a:noAutofit/>
          </a:bodyPr>
          <a:lstStyle/>
          <a:p>
            <a:pPr marL="539750" lvl="1" indent="0">
              <a:lnSpc>
                <a:spcPts val="8400"/>
              </a:lnSpc>
              <a:buFont typeface="Arial" panose="020B0604020202020204"/>
              <a:buNone/>
            </a:pPr>
            <a:r>
              <a:rPr lang="en-US" altLang="zh-CN" sz="5000" spc="459" dirty="0">
                <a:solidFill>
                  <a:srgbClr val="FFFFFF"/>
                </a:solidFill>
                <a:latin typeface="宋体" panose="02010600030101010101" pitchFamily="2" charset="-122"/>
                <a:ea typeface="宋体" panose="02010600030101010101" pitchFamily="2" charset="-122"/>
                <a:cs typeface="宋体" panose="02010600030101010101" pitchFamily="2" charset="-122"/>
              </a:rPr>
              <a:t> </a:t>
            </a:r>
            <a:r>
              <a:rPr lang="zh-CN" altLang="en-US" sz="5000" spc="459" dirty="0">
                <a:solidFill>
                  <a:srgbClr val="FFFFFF"/>
                </a:solidFill>
                <a:latin typeface="宋体" panose="02010600030101010101" pitchFamily="2" charset="-122"/>
                <a:ea typeface="宋体" panose="02010600030101010101" pitchFamily="2" charset="-122"/>
                <a:cs typeface="宋体" panose="02010600030101010101" pitchFamily="2" charset="-122"/>
              </a:rPr>
              <a:t>系统软件</a:t>
            </a:r>
            <a:r>
              <a:rPr lang="zh-CN" altLang="en-US" sz="5000" spc="459" dirty="0">
                <a:solidFill>
                  <a:srgbClr val="FFFFFF"/>
                </a:solidFill>
                <a:latin typeface="宋体" panose="02010600030101010101" pitchFamily="2" charset="-122"/>
                <a:ea typeface="宋体" panose="02010600030101010101" pitchFamily="2" charset="-122"/>
                <a:cs typeface="宋体" panose="02010600030101010101" pitchFamily="2" charset="-122"/>
              </a:rPr>
              <a:t>结构</a:t>
            </a:r>
            <a:endParaRPr lang="zh-CN" altLang="en-US" sz="5000" spc="459" dirty="0">
              <a:solidFill>
                <a:srgbClr val="FFFFFF"/>
              </a:solidFill>
              <a:latin typeface="宋体" panose="02010600030101010101" pitchFamily="2" charset="-122"/>
              <a:ea typeface="宋体" panose="02010600030101010101" pitchFamily="2" charset="-122"/>
              <a:cs typeface="宋体" panose="02010600030101010101" pitchFamily="2" charset="-122"/>
            </a:endParaRPr>
          </a:p>
        </p:txBody>
      </p:sp>
      <p:pic>
        <p:nvPicPr>
          <p:cNvPr id="10" name="图片 9"/>
          <p:cNvPicPr>
            <a:picLocks noChangeAspect="1"/>
          </p:cNvPicPr>
          <p:nvPr>
            <p:custDataLst>
              <p:tags r:id="rId3"/>
            </p:custDataLst>
          </p:nvPr>
        </p:nvPicPr>
        <p:blipFill>
          <a:blip r:embed="rId4"/>
          <a:stretch>
            <a:fillRect/>
          </a:stretch>
        </p:blipFill>
        <p:spPr>
          <a:xfrm>
            <a:off x="1345565" y="2019300"/>
            <a:ext cx="15791180" cy="788098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515423" y="-5633065"/>
            <a:ext cx="26785445" cy="20442086"/>
            <a:chOff x="0" y="0"/>
            <a:chExt cx="35713927" cy="27256115"/>
          </a:xfrm>
        </p:grpSpPr>
        <p:sp>
          <p:nvSpPr>
            <p:cNvPr id="3" name="Freeform 3"/>
            <p:cNvSpPr/>
            <p:nvPr/>
          </p:nvSpPr>
          <p:spPr>
            <a:xfrm rot="-5400000">
              <a:off x="9440965" y="-5164341"/>
              <a:ext cx="17607669" cy="27936350"/>
            </a:xfrm>
            <a:custGeom>
              <a:avLst/>
              <a:gdLst/>
              <a:ahLst/>
              <a:cxnLst/>
              <a:rect l="l" t="t" r="r" b="b"/>
              <a:pathLst>
                <a:path w="17607669" h="27936350">
                  <a:moveTo>
                    <a:pt x="0" y="0"/>
                  </a:moveTo>
                  <a:lnTo>
                    <a:pt x="17607669" y="0"/>
                  </a:lnTo>
                  <a:lnTo>
                    <a:pt x="17607669" y="27936351"/>
                  </a:lnTo>
                  <a:lnTo>
                    <a:pt x="0" y="27936351"/>
                  </a:lnTo>
                  <a:lnTo>
                    <a:pt x="0" y="0"/>
                  </a:lnTo>
                  <a:close/>
                </a:path>
              </a:pathLst>
            </a:custGeom>
            <a:blipFill>
              <a:blip r:embed="rId1"/>
              <a:stretch>
                <a:fillRect/>
              </a:stretch>
            </a:blipFill>
          </p:spPr>
        </p:sp>
        <p:sp>
          <p:nvSpPr>
            <p:cNvPr id="4" name="Freeform 4"/>
            <p:cNvSpPr/>
            <p:nvPr/>
          </p:nvSpPr>
          <p:spPr>
            <a:xfrm rot="-5400000">
              <a:off x="22416472" y="4310214"/>
              <a:ext cx="13297454" cy="13297454"/>
            </a:xfrm>
            <a:custGeom>
              <a:avLst/>
              <a:gdLst/>
              <a:ahLst/>
              <a:cxnLst/>
              <a:rect l="l" t="t" r="r" b="b"/>
              <a:pathLst>
                <a:path w="13297454" h="13297454">
                  <a:moveTo>
                    <a:pt x="0" y="0"/>
                  </a:moveTo>
                  <a:lnTo>
                    <a:pt x="13297455" y="0"/>
                  </a:lnTo>
                  <a:lnTo>
                    <a:pt x="13297455" y="13297455"/>
                  </a:lnTo>
                  <a:lnTo>
                    <a:pt x="0" y="13297455"/>
                  </a:lnTo>
                  <a:lnTo>
                    <a:pt x="0" y="0"/>
                  </a:lnTo>
                  <a:close/>
                </a:path>
              </a:pathLst>
            </a:custGeom>
            <a:blipFill>
              <a:blip r:embed="rId2"/>
              <a:stretch>
                <a:fillRect/>
              </a:stretch>
            </a:blipFill>
          </p:spPr>
        </p:sp>
        <p:sp>
          <p:nvSpPr>
            <p:cNvPr id="5" name="Freeform 5"/>
            <p:cNvSpPr/>
            <p:nvPr/>
          </p:nvSpPr>
          <p:spPr>
            <a:xfrm>
              <a:off x="0" y="16094606"/>
              <a:ext cx="11161508" cy="11161508"/>
            </a:xfrm>
            <a:custGeom>
              <a:avLst/>
              <a:gdLst/>
              <a:ahLst/>
              <a:cxnLst/>
              <a:rect l="l" t="t" r="r" b="b"/>
              <a:pathLst>
                <a:path w="11161508" h="11161508">
                  <a:moveTo>
                    <a:pt x="0" y="0"/>
                  </a:moveTo>
                  <a:lnTo>
                    <a:pt x="11161508" y="0"/>
                  </a:lnTo>
                  <a:lnTo>
                    <a:pt x="11161508" y="11161509"/>
                  </a:lnTo>
                  <a:lnTo>
                    <a:pt x="0" y="11161509"/>
                  </a:lnTo>
                  <a:lnTo>
                    <a:pt x="0" y="0"/>
                  </a:lnTo>
                  <a:close/>
                </a:path>
              </a:pathLst>
            </a:custGeom>
            <a:blipFill>
              <a:blip r:embed="rId2"/>
              <a:stretch>
                <a:fillRect/>
              </a:stretch>
            </a:blipFill>
          </p:spPr>
        </p:sp>
      </p:grpSp>
      <p:grpSp>
        <p:nvGrpSpPr>
          <p:cNvPr id="6" name="Group 6"/>
          <p:cNvGrpSpPr/>
          <p:nvPr/>
        </p:nvGrpSpPr>
        <p:grpSpPr>
          <a:xfrm>
            <a:off x="618025" y="737290"/>
            <a:ext cx="16518549" cy="9002350"/>
            <a:chOff x="-104096" y="-123825"/>
            <a:chExt cx="4274726" cy="1978367"/>
          </a:xfrm>
        </p:grpSpPr>
        <p:sp>
          <p:nvSpPr>
            <p:cNvPr id="7" name="Freeform 7"/>
            <p:cNvSpPr/>
            <p:nvPr/>
          </p:nvSpPr>
          <p:spPr>
            <a:xfrm>
              <a:off x="-104096" y="-15649"/>
              <a:ext cx="4274726" cy="1870191"/>
            </a:xfrm>
            <a:custGeom>
              <a:avLst/>
              <a:gdLst/>
              <a:ahLst/>
              <a:cxnLst/>
              <a:rect l="l" t="t" r="r" b="b"/>
              <a:pathLst>
                <a:path w="4274726" h="1870191">
                  <a:moveTo>
                    <a:pt x="21465" y="0"/>
                  </a:moveTo>
                  <a:lnTo>
                    <a:pt x="4253261" y="0"/>
                  </a:lnTo>
                  <a:cubicBezTo>
                    <a:pt x="4265116" y="0"/>
                    <a:pt x="4274726" y="9610"/>
                    <a:pt x="4274726" y="21465"/>
                  </a:cubicBezTo>
                  <a:lnTo>
                    <a:pt x="4274726" y="1848727"/>
                  </a:lnTo>
                  <a:cubicBezTo>
                    <a:pt x="4274726" y="1860581"/>
                    <a:pt x="4265116" y="1870191"/>
                    <a:pt x="4253261" y="1870191"/>
                  </a:cubicBezTo>
                  <a:lnTo>
                    <a:pt x="21465" y="1870191"/>
                  </a:lnTo>
                  <a:cubicBezTo>
                    <a:pt x="9610" y="1870191"/>
                    <a:pt x="0" y="1860581"/>
                    <a:pt x="0" y="1848727"/>
                  </a:cubicBezTo>
                  <a:lnTo>
                    <a:pt x="0" y="21465"/>
                  </a:lnTo>
                  <a:cubicBezTo>
                    <a:pt x="0" y="9610"/>
                    <a:pt x="9610" y="0"/>
                    <a:pt x="21465" y="0"/>
                  </a:cubicBezTo>
                  <a:close/>
                </a:path>
              </a:pathLst>
            </a:custGeom>
            <a:solidFill>
              <a:srgbClr val="FFFFFF"/>
            </a:solidFill>
          </p:spPr>
        </p:sp>
        <p:sp>
          <p:nvSpPr>
            <p:cNvPr id="8" name="TextBox 8"/>
            <p:cNvSpPr txBox="1"/>
            <p:nvPr/>
          </p:nvSpPr>
          <p:spPr>
            <a:xfrm>
              <a:off x="0" y="-123825"/>
              <a:ext cx="812800" cy="936625"/>
            </a:xfrm>
            <a:prstGeom prst="rect">
              <a:avLst/>
            </a:prstGeom>
          </p:spPr>
          <p:txBody>
            <a:bodyPr lIns="50800" tIns="50800" rIns="50800" bIns="50800" rtlCol="0" anchor="ctr"/>
            <a:lstStyle/>
            <a:p>
              <a:pPr algn="ctr">
                <a:lnSpc>
                  <a:spcPts val="3500"/>
                </a:lnSpc>
              </a:pPr>
            </a:p>
          </p:txBody>
        </p:sp>
      </p:grpSp>
      <p:sp>
        <p:nvSpPr>
          <p:cNvPr id="9" name="TextBox 9"/>
          <p:cNvSpPr txBox="1"/>
          <p:nvPr/>
        </p:nvSpPr>
        <p:spPr>
          <a:xfrm>
            <a:off x="685800" y="114300"/>
            <a:ext cx="16230600" cy="937260"/>
          </a:xfrm>
          <a:prstGeom prst="rect">
            <a:avLst/>
          </a:prstGeom>
        </p:spPr>
        <p:txBody>
          <a:bodyPr lIns="0" tIns="0" rIns="0" bIns="0" rtlCol="0" anchor="t">
            <a:noAutofit/>
          </a:bodyPr>
          <a:lstStyle/>
          <a:p>
            <a:pPr marL="539750" lvl="1" indent="0">
              <a:lnSpc>
                <a:spcPts val="8400"/>
              </a:lnSpc>
              <a:buFont typeface="Arial" panose="020B0604020202020204"/>
              <a:buNone/>
            </a:pPr>
            <a:r>
              <a:rPr lang="en-US" altLang="zh-CN" sz="5000" spc="459" dirty="0">
                <a:solidFill>
                  <a:srgbClr val="FFFFFF"/>
                </a:solidFill>
                <a:latin typeface="宋体" panose="02010600030101010101" pitchFamily="2" charset="-122"/>
                <a:ea typeface="宋体" panose="02010600030101010101" pitchFamily="2" charset="-122"/>
                <a:cs typeface="宋体" panose="02010600030101010101" pitchFamily="2" charset="-122"/>
              </a:rPr>
              <a:t> </a:t>
            </a:r>
            <a:r>
              <a:rPr lang="zh-CN" altLang="en-US" sz="5000" spc="459" dirty="0">
                <a:solidFill>
                  <a:srgbClr val="FFFFFF"/>
                </a:solidFill>
                <a:latin typeface="宋体" panose="02010600030101010101" pitchFamily="2" charset="-122"/>
                <a:ea typeface="宋体" panose="02010600030101010101" pitchFamily="2" charset="-122"/>
                <a:cs typeface="宋体" panose="02010600030101010101" pitchFamily="2" charset="-122"/>
              </a:rPr>
              <a:t>接口设计</a:t>
            </a:r>
            <a:r>
              <a:rPr lang="en-US" altLang="zh-CN" sz="5000" spc="459" dirty="0">
                <a:solidFill>
                  <a:srgbClr val="FFFFFF"/>
                </a:solidFill>
                <a:latin typeface="宋体" panose="02010600030101010101" pitchFamily="2" charset="-122"/>
                <a:ea typeface="宋体" panose="02010600030101010101" pitchFamily="2" charset="-122"/>
                <a:cs typeface="宋体" panose="02010600030101010101" pitchFamily="2" charset="-122"/>
              </a:rPr>
              <a:t>——</a:t>
            </a:r>
            <a:r>
              <a:rPr lang="zh-CN" altLang="en-US" sz="5000" spc="459" dirty="0">
                <a:solidFill>
                  <a:srgbClr val="FFFFFF"/>
                </a:solidFill>
                <a:latin typeface="宋体" panose="02010600030101010101" pitchFamily="2" charset="-122"/>
                <a:ea typeface="宋体" panose="02010600030101010101" pitchFamily="2" charset="-122"/>
                <a:cs typeface="宋体" panose="02010600030101010101" pitchFamily="2" charset="-122"/>
              </a:rPr>
              <a:t>健康论坛微服务</a:t>
            </a:r>
            <a:r>
              <a:rPr lang="zh-CN" altLang="en-US" sz="5000" spc="459" dirty="0">
                <a:solidFill>
                  <a:srgbClr val="FFFFFF"/>
                </a:solidFill>
                <a:latin typeface="宋体" panose="02010600030101010101" pitchFamily="2" charset="-122"/>
                <a:ea typeface="宋体" panose="02010600030101010101" pitchFamily="2" charset="-122"/>
                <a:cs typeface="宋体" panose="02010600030101010101" pitchFamily="2" charset="-122"/>
              </a:rPr>
              <a:t>为例</a:t>
            </a:r>
            <a:endParaRPr lang="zh-CN" altLang="en-US" sz="5000" spc="459" dirty="0">
              <a:solidFill>
                <a:srgbClr val="FFFFFF"/>
              </a:solidFill>
              <a:latin typeface="宋体" panose="02010600030101010101" pitchFamily="2" charset="-122"/>
              <a:ea typeface="宋体" panose="02010600030101010101" pitchFamily="2" charset="-122"/>
              <a:cs typeface="宋体" panose="02010600030101010101" pitchFamily="2" charset="-122"/>
            </a:endParaRPr>
          </a:p>
        </p:txBody>
      </p:sp>
      <p:pic>
        <p:nvPicPr>
          <p:cNvPr id="21" name="图片 21"/>
          <p:cNvPicPr>
            <a:picLocks noChangeAspect="1" noChangeArrowheads="1"/>
          </p:cNvPicPr>
          <p:nvPr>
            <p:custDataLst>
              <p:tags r:id="rId3"/>
            </p:custDataLst>
          </p:nvPr>
        </p:nvPicPr>
        <p:blipFill>
          <a:blip r:embed="rId4">
            <a:extLst>
              <a:ext uri="{28A0092B-C50C-407E-A947-70E740481C1C}">
                <a14:useLocalDpi xmlns:a14="http://schemas.microsoft.com/office/drawing/2010/main" val="0"/>
              </a:ext>
            </a:extLst>
          </a:blip>
          <a:srcRect t="6495" r="4934" b="10690"/>
          <a:stretch>
            <a:fillRect/>
          </a:stretch>
        </p:blipFill>
        <p:spPr>
          <a:xfrm>
            <a:off x="1066800" y="1409700"/>
            <a:ext cx="9372600" cy="3886200"/>
          </a:xfrm>
          <a:prstGeom prst="rect">
            <a:avLst/>
          </a:prstGeom>
          <a:noFill/>
          <a:ln>
            <a:noFill/>
          </a:ln>
        </p:spPr>
      </p:pic>
      <p:sp>
        <p:nvSpPr>
          <p:cNvPr id="100" name="文本框 99"/>
          <p:cNvSpPr txBox="1"/>
          <p:nvPr/>
        </p:nvSpPr>
        <p:spPr>
          <a:xfrm>
            <a:off x="11963400" y="1638300"/>
            <a:ext cx="5080000" cy="7432040"/>
          </a:xfrm>
          <a:prstGeom prst="rect">
            <a:avLst/>
          </a:prstGeom>
          <a:noFill/>
          <a:ln w="9525">
            <a:noFill/>
          </a:ln>
        </p:spPr>
        <p:txBody>
          <a:bodyPr>
            <a:spAutoFit/>
          </a:bodyPr>
          <a:p>
            <a:pPr indent="0"/>
            <a:r>
              <a:rPr lang="en-US" sz="2100" b="1">
                <a:latin typeface="Arial" panose="020B0604020202020204" pitchFamily="34" charset="0"/>
                <a:ea typeface="宋体" panose="02010600030101010101" pitchFamily="2" charset="-122"/>
              </a:rPr>
              <a:t> </a:t>
            </a:r>
            <a:r>
              <a:rPr lang="en-US" b="1">
                <a:latin typeface="Arial" panose="020B0604020202020204" pitchFamily="34" charset="0"/>
                <a:ea typeface="宋体" panose="02010600030101010101" pitchFamily="2" charset="-122"/>
              </a:rPr>
              <a:t>star</a:t>
            </a:r>
            <a:r>
              <a:rPr lang="zh-CN" b="0">
                <a:ea typeface="华文楷体" panose="02010600040101010101" pitchFamily="2" charset="-122"/>
              </a:rPr>
              <a:t>方法签名：</a:t>
            </a:r>
            <a:r>
              <a:rPr lang="en-US" b="0">
                <a:latin typeface="华文楷体" panose="02010600040101010101" pitchFamily="2" charset="-122"/>
              </a:rPr>
              <a:t>public boolean star(int postId)</a:t>
            </a:r>
            <a:r>
              <a:rPr lang="zh-CN" b="0">
                <a:ea typeface="华文楷体" panose="02010600040101010101" pitchFamily="2" charset="-122"/>
              </a:rPr>
              <a:t>方法内部对子系统内方法的调用：StarPostRecordManager.addStarPostRecord(Map{"userId":PersonalCenterInterface.getUserId(),"postId":ppostId,"starTime":System.getCurrentTime()}),调用了StarPostRecordManager中的方法，添加一条StarPostRecord实体记录。</a:t>
            </a:r>
            <a:endParaRPr lang="en-US" sz="2100" b="1">
              <a:latin typeface="Arial" panose="020B0604020202020204" pitchFamily="34" charset="0"/>
              <a:ea typeface="宋体" panose="02010600030101010101" pitchFamily="2" charset="-122"/>
            </a:endParaRPr>
          </a:p>
          <a:p>
            <a:pPr indent="0"/>
            <a:r>
              <a:rPr lang="en-US" sz="2100" b="1">
                <a:latin typeface="Arial" panose="020B0604020202020204" pitchFamily="34" charset="0"/>
                <a:ea typeface="宋体" panose="02010600030101010101" pitchFamily="2" charset="-122"/>
              </a:rPr>
              <a:t> </a:t>
            </a:r>
            <a:r>
              <a:rPr lang="en-US" b="1">
                <a:latin typeface="Arial" panose="020B0604020202020204" pitchFamily="34" charset="0"/>
                <a:ea typeface="宋体" panose="02010600030101010101" pitchFamily="2" charset="-122"/>
                <a:cs typeface="Times New Roman" panose="02020603050405020304" charset="0"/>
              </a:rPr>
              <a:t> </a:t>
            </a:r>
            <a:r>
              <a:rPr lang="en-US" b="1">
                <a:latin typeface="Arial" panose="020B0604020202020204" pitchFamily="34" charset="0"/>
                <a:ea typeface="宋体" panose="02010600030101010101" pitchFamily="2" charset="-122"/>
              </a:rPr>
              <a:t>unstar</a:t>
            </a:r>
            <a:r>
              <a:rPr lang="zh-CN" b="0">
                <a:ea typeface="华文楷体" panose="02010600040101010101" pitchFamily="2" charset="-122"/>
              </a:rPr>
              <a:t>方法签名：</a:t>
            </a:r>
            <a:r>
              <a:rPr lang="en-US" b="0">
                <a:latin typeface="华文楷体" panose="02010600040101010101" pitchFamily="2" charset="-122"/>
              </a:rPr>
              <a:t>public boolean unstar(int postId)</a:t>
            </a:r>
            <a:r>
              <a:rPr lang="zh-CN" b="0">
                <a:ea typeface="华文楷体" panose="02010600040101010101" pitchFamily="2" charset="-122"/>
              </a:rPr>
              <a:t>方法内部对子系统内方法的调用：StarPostRecordManager.deleteStarPostRecord(postId:int),调用了StarPostRecordManager中的方法，删除对对应的userId,postId的StarPostRecord实体记录。</a:t>
            </a:r>
            <a:endParaRPr lang="en-US" sz="2100" b="1">
              <a:latin typeface="Arial" panose="020B0604020202020204" pitchFamily="34" charset="0"/>
              <a:ea typeface="宋体" panose="02010600030101010101" pitchFamily="2" charset="-122"/>
            </a:endParaRPr>
          </a:p>
          <a:p>
            <a:pPr indent="0"/>
            <a:r>
              <a:rPr lang="en-US" sz="2100" b="1">
                <a:latin typeface="Arial" panose="020B0604020202020204" pitchFamily="34" charset="0"/>
                <a:ea typeface="宋体" panose="02010600030101010101" pitchFamily="2" charset="-122"/>
              </a:rPr>
              <a:t> </a:t>
            </a:r>
            <a:r>
              <a:rPr lang="en-US" b="1">
                <a:latin typeface="Arial" panose="020B0604020202020204" pitchFamily="34" charset="0"/>
                <a:ea typeface="宋体" panose="02010600030101010101" pitchFamily="2" charset="-122"/>
                <a:cs typeface="Times New Roman" panose="02020603050405020304" charset="0"/>
              </a:rPr>
              <a:t> </a:t>
            </a:r>
            <a:r>
              <a:rPr lang="en-US" b="1">
                <a:latin typeface="Arial" panose="020B0604020202020204" pitchFamily="34" charset="0"/>
                <a:ea typeface="宋体" panose="02010600030101010101" pitchFamily="2" charset="-122"/>
              </a:rPr>
              <a:t>addCommentAuditRecord</a:t>
            </a:r>
            <a:r>
              <a:rPr lang="zh-CN" b="0">
                <a:ea typeface="华文楷体" panose="02010600040101010101" pitchFamily="2" charset="-122"/>
              </a:rPr>
              <a:t>方法签名：</a:t>
            </a:r>
            <a:r>
              <a:rPr lang="en-US" b="0">
                <a:latin typeface="华文楷体" panose="02010600040101010101" pitchFamily="2" charset="-122"/>
              </a:rPr>
              <a:t>public void addCommentAuditRecord(int commentId)</a:t>
            </a:r>
            <a:r>
              <a:rPr lang="zh-CN" b="0">
                <a:ea typeface="华文楷体" panose="02010600040101010101" pitchFamily="2" charset="-122"/>
              </a:rPr>
              <a:t>接口调用：AuditInterface.addAuditRecord(Comment.getId(),"comment") 通过审核与处理举报子系统进行添加相应的待审核记录。实际调用方法</a:t>
            </a:r>
            <a:r>
              <a:rPr lang="en-US" b="0">
                <a:latin typeface="华文楷体" panose="02010600040101010101" pitchFamily="2" charset="-122"/>
              </a:rPr>
              <a:t>:Comment.addCommentAuditRecord(Comment.getId())</a:t>
            </a:r>
            <a:r>
              <a:rPr lang="en-US" b="0">
                <a:latin typeface="华文楷体" panose="02010600040101010101" pitchFamily="2" charset="-122"/>
                <a:cs typeface="Times New Roman" panose="02020603050405020304" charset="0"/>
              </a:rPr>
              <a:t> </a:t>
            </a:r>
            <a:endParaRPr lang="zh-CN" altLang="en-US" b="0">
              <a:ea typeface="华文楷体" panose="02010600040101010101" pitchFamily="2" charset="-122"/>
            </a:endParaRPr>
          </a:p>
        </p:txBody>
      </p:sp>
      <p:sp>
        <p:nvSpPr>
          <p:cNvPr id="10" name="文本框 9"/>
          <p:cNvSpPr txBox="1"/>
          <p:nvPr/>
        </p:nvSpPr>
        <p:spPr>
          <a:xfrm>
            <a:off x="1071245" y="5219700"/>
            <a:ext cx="10950575" cy="4799965"/>
          </a:xfrm>
          <a:prstGeom prst="rect">
            <a:avLst/>
          </a:prstGeom>
          <a:noFill/>
        </p:spPr>
        <p:txBody>
          <a:bodyPr wrap="square" rtlCol="0">
            <a:spAutoFit/>
          </a:bodyPr>
          <a:p>
            <a:endParaRPr lang="en-US" b="1">
              <a:latin typeface="Arial" panose="020B0604020202020204" pitchFamily="34" charset="0"/>
              <a:ea typeface="宋体" panose="02010600030101010101" pitchFamily="2" charset="-122"/>
              <a:sym typeface="+mn-ea"/>
            </a:endParaRPr>
          </a:p>
          <a:p>
            <a:r>
              <a:rPr lang="en-US" b="1">
                <a:latin typeface="Arial" panose="020B0604020202020204" pitchFamily="34" charset="0"/>
                <a:ea typeface="宋体" panose="02010600030101010101" pitchFamily="2" charset="-122"/>
                <a:sym typeface="+mn-ea"/>
              </a:rPr>
              <a:t> </a:t>
            </a:r>
            <a:r>
              <a:rPr lang="en-US" b="1">
                <a:latin typeface="Arial" panose="020B0604020202020204" pitchFamily="34" charset="0"/>
                <a:ea typeface="宋体" panose="02010600030101010101" pitchFamily="2" charset="-122"/>
                <a:cs typeface="Times New Roman" panose="02020603050405020304" charset="0"/>
                <a:sym typeface="+mn-ea"/>
              </a:rPr>
              <a:t> </a:t>
            </a:r>
            <a:r>
              <a:rPr lang="en-US" b="1">
                <a:latin typeface="Arial" panose="020B0604020202020204" pitchFamily="34" charset="0"/>
                <a:ea typeface="宋体" panose="02010600030101010101" pitchFamily="2" charset="-122"/>
                <a:sym typeface="+mn-ea"/>
              </a:rPr>
              <a:t>addReportRecord</a:t>
            </a:r>
            <a:r>
              <a:rPr lang="zh-CN">
                <a:ea typeface="华文楷体" panose="02010600040101010101" pitchFamily="2" charset="-122"/>
                <a:sym typeface="+mn-ea"/>
              </a:rPr>
              <a:t>方法签名：</a:t>
            </a:r>
            <a:r>
              <a:rPr lang="en-US">
                <a:latin typeface="华文楷体" panose="02010600040101010101" pitchFamily="2" charset="-122"/>
                <a:sym typeface="+mn-ea"/>
              </a:rPr>
              <a:t>public void addReportRecord(info:Map)</a:t>
            </a:r>
            <a:r>
              <a:rPr lang="zh-CN">
                <a:ea typeface="华文楷体" panose="02010600040101010101" pitchFamily="2" charset="-122"/>
                <a:sym typeface="+mn-ea"/>
              </a:rPr>
              <a:t>接口调用：ReportInterface.addReport(Map{"commentId":Comment.getId(),"userId":PersonalCenterInterface.getUserId(),"reportReason":System.getInput()}) 通过审核与处理举报子系统进行添加相应的举报记录。其中，举报原因为系统获取的用户输入。实际调用方法</a:t>
            </a:r>
            <a:r>
              <a:rPr lang="en-US">
                <a:latin typeface="华文楷体" panose="02010600040101010101" pitchFamily="2" charset="-122"/>
                <a:sym typeface="+mn-ea"/>
              </a:rPr>
              <a:t>:Comment.addReportRecord(Map{"commentId":Comment.getId(),"userId":PersonalCenterInterface.getUserId(),"reportReason":System.getInput()})</a:t>
            </a:r>
            <a:r>
              <a:rPr lang="en-US" b="1">
                <a:latin typeface="Arial" panose="020B0604020202020204" pitchFamily="34" charset="0"/>
                <a:ea typeface="宋体" panose="02010600030101010101" pitchFamily="2" charset="-122"/>
                <a:sym typeface="+mn-ea"/>
              </a:rPr>
              <a:t> coinIn</a:t>
            </a:r>
            <a:r>
              <a:rPr lang="zh-CN">
                <a:ea typeface="华文楷体" panose="02010600040101010101" pitchFamily="2" charset="-122"/>
                <a:sym typeface="+mn-ea"/>
              </a:rPr>
              <a:t>方法签名：</a:t>
            </a:r>
            <a:r>
              <a:rPr lang="en-US">
                <a:latin typeface="华文楷体" panose="02010600040101010101" pitchFamily="2" charset="-122"/>
                <a:sym typeface="+mn-ea"/>
              </a:rPr>
              <a:t>public Boolean coinIn(int commentId,int num)</a:t>
            </a:r>
            <a:r>
              <a:rPr lang="zh-CN">
                <a:ea typeface="华文楷体" panose="02010600040101010101" pitchFamily="2" charset="-122"/>
                <a:sym typeface="+mn-ea"/>
              </a:rPr>
              <a:t>接口调用：CoinInterface.addRecord(PersonalCenterInterface.getUserId(),num,System.generateReason()) 通过个人中心子系统进行添加相应的交易记录。其中，交易原因为系统自动生成的与投币相关的记录语句。实际调用方法</a:t>
            </a:r>
            <a:r>
              <a:rPr lang="en-US">
                <a:latin typeface="华文楷体" panose="02010600040101010101" pitchFamily="2" charset="-122"/>
                <a:sym typeface="+mn-ea"/>
              </a:rPr>
              <a:t>:</a:t>
            </a:r>
            <a:r>
              <a:rPr lang="zh-CN">
                <a:ea typeface="华文楷体" panose="02010600040101010101" pitchFamily="2" charset="-122"/>
                <a:sym typeface="+mn-ea"/>
              </a:rPr>
              <a:t>Comment.coinIn(Comment.getId(),num,System.generateReason())。</a:t>
            </a:r>
            <a:endParaRPr lang="zh-CN" altLang="en-US" b="0">
              <a:ea typeface="华文楷体" panose="02010600040101010101" pitchFamily="2" charset="-122"/>
            </a:endParaRPr>
          </a:p>
          <a:p>
            <a:endParaRPr lang="zh-CN" alt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515423" y="-5633065"/>
            <a:ext cx="26785445" cy="20442086"/>
            <a:chOff x="0" y="0"/>
            <a:chExt cx="35713927" cy="27256115"/>
          </a:xfrm>
        </p:grpSpPr>
        <p:sp>
          <p:nvSpPr>
            <p:cNvPr id="3" name="Freeform 3"/>
            <p:cNvSpPr/>
            <p:nvPr/>
          </p:nvSpPr>
          <p:spPr>
            <a:xfrm rot="-5400000">
              <a:off x="9440965" y="-5164341"/>
              <a:ext cx="17607669" cy="27936350"/>
            </a:xfrm>
            <a:custGeom>
              <a:avLst/>
              <a:gdLst/>
              <a:ahLst/>
              <a:cxnLst/>
              <a:rect l="l" t="t" r="r" b="b"/>
              <a:pathLst>
                <a:path w="17607669" h="27936350">
                  <a:moveTo>
                    <a:pt x="0" y="0"/>
                  </a:moveTo>
                  <a:lnTo>
                    <a:pt x="17607669" y="0"/>
                  </a:lnTo>
                  <a:lnTo>
                    <a:pt x="17607669" y="27936351"/>
                  </a:lnTo>
                  <a:lnTo>
                    <a:pt x="0" y="27936351"/>
                  </a:lnTo>
                  <a:lnTo>
                    <a:pt x="0" y="0"/>
                  </a:lnTo>
                  <a:close/>
                </a:path>
              </a:pathLst>
            </a:custGeom>
            <a:blipFill>
              <a:blip r:embed="rId1"/>
              <a:stretch>
                <a:fillRect/>
              </a:stretch>
            </a:blipFill>
          </p:spPr>
        </p:sp>
        <p:sp>
          <p:nvSpPr>
            <p:cNvPr id="4" name="Freeform 4"/>
            <p:cNvSpPr/>
            <p:nvPr/>
          </p:nvSpPr>
          <p:spPr>
            <a:xfrm rot="-5400000">
              <a:off x="22416472" y="4310214"/>
              <a:ext cx="13297454" cy="13297454"/>
            </a:xfrm>
            <a:custGeom>
              <a:avLst/>
              <a:gdLst/>
              <a:ahLst/>
              <a:cxnLst/>
              <a:rect l="l" t="t" r="r" b="b"/>
              <a:pathLst>
                <a:path w="13297454" h="13297454">
                  <a:moveTo>
                    <a:pt x="0" y="0"/>
                  </a:moveTo>
                  <a:lnTo>
                    <a:pt x="13297455" y="0"/>
                  </a:lnTo>
                  <a:lnTo>
                    <a:pt x="13297455" y="13297455"/>
                  </a:lnTo>
                  <a:lnTo>
                    <a:pt x="0" y="13297455"/>
                  </a:lnTo>
                  <a:lnTo>
                    <a:pt x="0" y="0"/>
                  </a:lnTo>
                  <a:close/>
                </a:path>
              </a:pathLst>
            </a:custGeom>
            <a:blipFill>
              <a:blip r:embed="rId2"/>
              <a:stretch>
                <a:fillRect/>
              </a:stretch>
            </a:blipFill>
          </p:spPr>
        </p:sp>
        <p:sp>
          <p:nvSpPr>
            <p:cNvPr id="5" name="Freeform 5"/>
            <p:cNvSpPr/>
            <p:nvPr/>
          </p:nvSpPr>
          <p:spPr>
            <a:xfrm>
              <a:off x="0" y="16094606"/>
              <a:ext cx="11161508" cy="11161508"/>
            </a:xfrm>
            <a:custGeom>
              <a:avLst/>
              <a:gdLst/>
              <a:ahLst/>
              <a:cxnLst/>
              <a:rect l="l" t="t" r="r" b="b"/>
              <a:pathLst>
                <a:path w="11161508" h="11161508">
                  <a:moveTo>
                    <a:pt x="0" y="0"/>
                  </a:moveTo>
                  <a:lnTo>
                    <a:pt x="11161508" y="0"/>
                  </a:lnTo>
                  <a:lnTo>
                    <a:pt x="11161508" y="11161509"/>
                  </a:lnTo>
                  <a:lnTo>
                    <a:pt x="0" y="11161509"/>
                  </a:lnTo>
                  <a:lnTo>
                    <a:pt x="0" y="0"/>
                  </a:lnTo>
                  <a:close/>
                </a:path>
              </a:pathLst>
            </a:custGeom>
            <a:blipFill>
              <a:blip r:embed="rId2"/>
              <a:stretch>
                <a:fillRect/>
              </a:stretch>
            </a:blipFill>
          </p:spPr>
        </p:sp>
      </p:grpSp>
      <p:grpSp>
        <p:nvGrpSpPr>
          <p:cNvPr id="6" name="Group 6"/>
          <p:cNvGrpSpPr/>
          <p:nvPr/>
        </p:nvGrpSpPr>
        <p:grpSpPr>
          <a:xfrm>
            <a:off x="618025" y="737290"/>
            <a:ext cx="16518549" cy="9002350"/>
            <a:chOff x="-104096" y="-123825"/>
            <a:chExt cx="4274726" cy="1978367"/>
          </a:xfrm>
        </p:grpSpPr>
        <p:sp>
          <p:nvSpPr>
            <p:cNvPr id="7" name="Freeform 7"/>
            <p:cNvSpPr/>
            <p:nvPr/>
          </p:nvSpPr>
          <p:spPr>
            <a:xfrm>
              <a:off x="-104096" y="-15649"/>
              <a:ext cx="4274726" cy="1870191"/>
            </a:xfrm>
            <a:custGeom>
              <a:avLst/>
              <a:gdLst/>
              <a:ahLst/>
              <a:cxnLst/>
              <a:rect l="l" t="t" r="r" b="b"/>
              <a:pathLst>
                <a:path w="4274726" h="1870191">
                  <a:moveTo>
                    <a:pt x="21465" y="0"/>
                  </a:moveTo>
                  <a:lnTo>
                    <a:pt x="4253261" y="0"/>
                  </a:lnTo>
                  <a:cubicBezTo>
                    <a:pt x="4265116" y="0"/>
                    <a:pt x="4274726" y="9610"/>
                    <a:pt x="4274726" y="21465"/>
                  </a:cubicBezTo>
                  <a:lnTo>
                    <a:pt x="4274726" y="1848727"/>
                  </a:lnTo>
                  <a:cubicBezTo>
                    <a:pt x="4274726" y="1860581"/>
                    <a:pt x="4265116" y="1870191"/>
                    <a:pt x="4253261" y="1870191"/>
                  </a:cubicBezTo>
                  <a:lnTo>
                    <a:pt x="21465" y="1870191"/>
                  </a:lnTo>
                  <a:cubicBezTo>
                    <a:pt x="9610" y="1870191"/>
                    <a:pt x="0" y="1860581"/>
                    <a:pt x="0" y="1848727"/>
                  </a:cubicBezTo>
                  <a:lnTo>
                    <a:pt x="0" y="21465"/>
                  </a:lnTo>
                  <a:cubicBezTo>
                    <a:pt x="0" y="9610"/>
                    <a:pt x="9610" y="0"/>
                    <a:pt x="21465" y="0"/>
                  </a:cubicBezTo>
                  <a:close/>
                </a:path>
              </a:pathLst>
            </a:custGeom>
            <a:solidFill>
              <a:srgbClr val="FFFFFF"/>
            </a:solidFill>
          </p:spPr>
        </p:sp>
        <p:sp>
          <p:nvSpPr>
            <p:cNvPr id="8" name="TextBox 8"/>
            <p:cNvSpPr txBox="1"/>
            <p:nvPr/>
          </p:nvSpPr>
          <p:spPr>
            <a:xfrm>
              <a:off x="0" y="-123825"/>
              <a:ext cx="812800" cy="936625"/>
            </a:xfrm>
            <a:prstGeom prst="rect">
              <a:avLst/>
            </a:prstGeom>
          </p:spPr>
          <p:txBody>
            <a:bodyPr lIns="50800" tIns="50800" rIns="50800" bIns="50800" rtlCol="0" anchor="ctr"/>
            <a:lstStyle/>
            <a:p>
              <a:pPr algn="ctr">
                <a:lnSpc>
                  <a:spcPts val="3500"/>
                </a:lnSpc>
              </a:pPr>
            </a:p>
          </p:txBody>
        </p:sp>
      </p:grpSp>
      <p:sp>
        <p:nvSpPr>
          <p:cNvPr id="9" name="TextBox 9"/>
          <p:cNvSpPr txBox="1"/>
          <p:nvPr/>
        </p:nvSpPr>
        <p:spPr>
          <a:xfrm>
            <a:off x="685800" y="114300"/>
            <a:ext cx="16230600" cy="937260"/>
          </a:xfrm>
          <a:prstGeom prst="rect">
            <a:avLst/>
          </a:prstGeom>
        </p:spPr>
        <p:txBody>
          <a:bodyPr lIns="0" tIns="0" rIns="0" bIns="0" rtlCol="0" anchor="t">
            <a:noAutofit/>
          </a:bodyPr>
          <a:lstStyle/>
          <a:p>
            <a:pPr marL="539750" lvl="1" indent="0">
              <a:lnSpc>
                <a:spcPts val="8400"/>
              </a:lnSpc>
              <a:buFont typeface="Arial" panose="020B0604020202020204"/>
              <a:buNone/>
            </a:pPr>
            <a:r>
              <a:rPr lang="en-US" altLang="zh-CN" sz="5000" spc="459" dirty="0">
                <a:solidFill>
                  <a:srgbClr val="FFFFFF"/>
                </a:solidFill>
                <a:latin typeface="宋体" panose="02010600030101010101" pitchFamily="2" charset="-122"/>
                <a:ea typeface="宋体" panose="02010600030101010101" pitchFamily="2" charset="-122"/>
                <a:cs typeface="宋体" panose="02010600030101010101" pitchFamily="2" charset="-122"/>
              </a:rPr>
              <a:t> </a:t>
            </a:r>
            <a:r>
              <a:rPr lang="zh-CN" altLang="en-US" sz="5000" spc="459" dirty="0">
                <a:solidFill>
                  <a:srgbClr val="FFFFFF"/>
                </a:solidFill>
                <a:latin typeface="宋体" panose="02010600030101010101" pitchFamily="2" charset="-122"/>
                <a:ea typeface="宋体" panose="02010600030101010101" pitchFamily="2" charset="-122"/>
                <a:cs typeface="宋体" panose="02010600030101010101" pitchFamily="2" charset="-122"/>
              </a:rPr>
              <a:t>界面设计</a:t>
            </a:r>
            <a:endParaRPr lang="zh-CN" altLang="en-US" sz="5000" spc="459" dirty="0">
              <a:solidFill>
                <a:srgbClr val="FFFFFF"/>
              </a:solidFill>
              <a:latin typeface="宋体" panose="02010600030101010101" pitchFamily="2" charset="-122"/>
              <a:ea typeface="宋体" panose="02010600030101010101" pitchFamily="2" charset="-122"/>
              <a:cs typeface="宋体" panose="02010600030101010101" pitchFamily="2" charset="-122"/>
            </a:endParaRPr>
          </a:p>
        </p:txBody>
      </p:sp>
      <p:sp>
        <p:nvSpPr>
          <p:cNvPr id="100" name="文本框 99"/>
          <p:cNvSpPr txBox="1"/>
          <p:nvPr/>
        </p:nvSpPr>
        <p:spPr>
          <a:xfrm>
            <a:off x="914400" y="1485900"/>
            <a:ext cx="5080000" cy="583565"/>
          </a:xfrm>
          <a:prstGeom prst="rect">
            <a:avLst/>
          </a:prstGeom>
          <a:noFill/>
          <a:ln w="9525">
            <a:noFill/>
          </a:ln>
        </p:spPr>
        <p:txBody>
          <a:bodyPr>
            <a:spAutoFit/>
          </a:bodyPr>
          <a:p>
            <a:pPr indent="0"/>
            <a:r>
              <a:rPr lang="zh-CN" sz="3200" b="1">
                <a:solidFill>
                  <a:srgbClr val="000000"/>
                </a:solidFill>
                <a:ea typeface="宋体" panose="02010600030101010101" pitchFamily="2" charset="-122"/>
              </a:rPr>
              <a:t>登录注册子系统</a:t>
            </a:r>
            <a:endParaRPr lang="zh-CN" sz="3200" b="1">
              <a:solidFill>
                <a:srgbClr val="000000"/>
              </a:solidFill>
              <a:ea typeface="宋体" panose="02010600030101010101" pitchFamily="2" charset="-122"/>
            </a:endParaRPr>
          </a:p>
        </p:txBody>
      </p:sp>
      <p:pic>
        <p:nvPicPr>
          <p:cNvPr id="16" name="图片 16"/>
          <p:cNvPicPr>
            <a:picLocks noChangeAspect="1" noChangeArrowheads="1"/>
          </p:cNvPicPr>
          <p:nvPr>
            <p:custDataLst>
              <p:tags r:id="rId3"/>
            </p:custDataLst>
          </p:nvPr>
        </p:nvPicPr>
        <p:blipFill>
          <a:blip r:embed="rId4">
            <a:extLst>
              <a:ext uri="{28A0092B-C50C-407E-A947-70E740481C1C}">
                <a14:useLocalDpi xmlns:a14="http://schemas.microsoft.com/office/drawing/2010/main" val="0"/>
              </a:ext>
            </a:extLst>
          </a:blip>
          <a:srcRect/>
          <a:stretch>
            <a:fillRect/>
          </a:stretch>
        </p:blipFill>
        <p:spPr>
          <a:xfrm>
            <a:off x="685800" y="2247900"/>
            <a:ext cx="5182870" cy="3205480"/>
          </a:xfrm>
          <a:prstGeom prst="rect">
            <a:avLst/>
          </a:prstGeom>
          <a:noFill/>
          <a:ln>
            <a:noFill/>
          </a:ln>
        </p:spPr>
      </p:pic>
      <p:pic>
        <p:nvPicPr>
          <p:cNvPr id="15" name="图片 15"/>
          <p:cNvPicPr>
            <a:picLocks noChangeAspect="1" noChangeArrowheads="1"/>
          </p:cNvPicPr>
          <p:nvPr>
            <p:custDataLst>
              <p:tags r:id="rId5"/>
            </p:custDataLst>
          </p:nvPr>
        </p:nvPicPr>
        <p:blipFill>
          <a:blip r:embed="rId6">
            <a:extLst>
              <a:ext uri="{28A0092B-C50C-407E-A947-70E740481C1C}">
                <a14:useLocalDpi xmlns:a14="http://schemas.microsoft.com/office/drawing/2010/main" val="0"/>
              </a:ext>
            </a:extLst>
          </a:blip>
          <a:srcRect/>
          <a:stretch>
            <a:fillRect/>
          </a:stretch>
        </p:blipFill>
        <p:spPr>
          <a:xfrm>
            <a:off x="724535" y="5295900"/>
            <a:ext cx="5269865" cy="3239770"/>
          </a:xfrm>
          <a:prstGeom prst="rect">
            <a:avLst/>
          </a:prstGeom>
          <a:noFill/>
          <a:ln>
            <a:noFill/>
          </a:ln>
        </p:spPr>
      </p:pic>
      <p:sp>
        <p:nvSpPr>
          <p:cNvPr id="10" name="文本框 9"/>
          <p:cNvSpPr txBox="1"/>
          <p:nvPr/>
        </p:nvSpPr>
        <p:spPr>
          <a:xfrm>
            <a:off x="6324600" y="1485583"/>
            <a:ext cx="5080000" cy="583565"/>
          </a:xfrm>
          <a:prstGeom prst="rect">
            <a:avLst/>
          </a:prstGeom>
          <a:noFill/>
          <a:ln w="9525">
            <a:noFill/>
          </a:ln>
        </p:spPr>
        <p:txBody>
          <a:bodyPr>
            <a:spAutoFit/>
          </a:bodyPr>
          <a:p>
            <a:pPr indent="0"/>
            <a:r>
              <a:rPr lang="zh-CN" sz="3200" b="1">
                <a:solidFill>
                  <a:srgbClr val="000000"/>
                </a:solidFill>
                <a:ea typeface="宋体" panose="02010600030101010101" pitchFamily="2" charset="-122"/>
              </a:rPr>
              <a:t>个人中心子系统</a:t>
            </a:r>
            <a:endParaRPr lang="zh-CN" altLang="en-US" sz="3200" b="1">
              <a:solidFill>
                <a:srgbClr val="000000"/>
              </a:solidFill>
              <a:ea typeface="宋体" panose="02010600030101010101" pitchFamily="2" charset="-122"/>
            </a:endParaRPr>
          </a:p>
        </p:txBody>
      </p:sp>
      <p:pic>
        <p:nvPicPr>
          <p:cNvPr id="14" name="图片 14"/>
          <p:cNvPicPr>
            <a:picLocks noChangeAspect="1" noChangeArrowheads="1"/>
          </p:cNvPicPr>
          <p:nvPr>
            <p:custDataLst>
              <p:tags r:id="rId7"/>
            </p:custDataLst>
          </p:nvPr>
        </p:nvPicPr>
        <p:blipFill>
          <a:blip r:embed="rId8">
            <a:extLst>
              <a:ext uri="{28A0092B-C50C-407E-A947-70E740481C1C}">
                <a14:useLocalDpi xmlns:a14="http://schemas.microsoft.com/office/drawing/2010/main" val="0"/>
              </a:ext>
            </a:extLst>
          </a:blip>
          <a:srcRect/>
          <a:stretch>
            <a:fillRect/>
          </a:stretch>
        </p:blipFill>
        <p:spPr>
          <a:xfrm>
            <a:off x="6125210" y="2332990"/>
            <a:ext cx="5279390" cy="2647950"/>
          </a:xfrm>
          <a:prstGeom prst="rect">
            <a:avLst/>
          </a:prstGeom>
          <a:noFill/>
          <a:ln>
            <a:noFill/>
          </a:ln>
        </p:spPr>
      </p:pic>
      <p:sp>
        <p:nvSpPr>
          <p:cNvPr id="12" name="文本框 11"/>
          <p:cNvSpPr txBox="1"/>
          <p:nvPr/>
        </p:nvSpPr>
        <p:spPr>
          <a:xfrm>
            <a:off x="6172200" y="5524500"/>
            <a:ext cx="5080000" cy="583565"/>
          </a:xfrm>
          <a:prstGeom prst="rect">
            <a:avLst/>
          </a:prstGeom>
          <a:noFill/>
          <a:ln w="9525">
            <a:noFill/>
          </a:ln>
        </p:spPr>
        <p:txBody>
          <a:bodyPr>
            <a:spAutoFit/>
          </a:bodyPr>
          <a:p>
            <a:pPr indent="0"/>
            <a:r>
              <a:rPr lang="zh-CN" sz="3200" b="1">
                <a:ea typeface="宋体" panose="02010600030101010101" pitchFamily="2" charset="-122"/>
              </a:rPr>
              <a:t>健康论坛子系统</a:t>
            </a:r>
            <a:endParaRPr lang="zh-CN" altLang="en-US" sz="3200" b="1">
              <a:ea typeface="宋体" panose="02010600030101010101" pitchFamily="2" charset="-122"/>
            </a:endParaRPr>
          </a:p>
        </p:txBody>
      </p:sp>
      <p:pic>
        <p:nvPicPr>
          <p:cNvPr id="13" name="图片 13"/>
          <p:cNvPicPr>
            <a:picLocks noChangeAspect="1" noChangeArrowheads="1"/>
          </p:cNvPicPr>
          <p:nvPr>
            <p:custDataLst>
              <p:tags r:id="rId9"/>
            </p:custDataLst>
          </p:nvPr>
        </p:nvPicPr>
        <p:blipFill>
          <a:blip r:embed="rId10">
            <a:extLst>
              <a:ext uri="{28A0092B-C50C-407E-A947-70E740481C1C}">
                <a14:useLocalDpi xmlns:a14="http://schemas.microsoft.com/office/drawing/2010/main" val="0"/>
              </a:ext>
            </a:extLst>
          </a:blip>
          <a:srcRect/>
          <a:stretch>
            <a:fillRect/>
          </a:stretch>
        </p:blipFill>
        <p:spPr>
          <a:xfrm>
            <a:off x="6232208" y="6262370"/>
            <a:ext cx="5263515" cy="2465070"/>
          </a:xfrm>
          <a:prstGeom prst="rect">
            <a:avLst/>
          </a:prstGeom>
          <a:noFill/>
          <a:ln>
            <a:noFill/>
          </a:ln>
        </p:spPr>
      </p:pic>
      <p:pic>
        <p:nvPicPr>
          <p:cNvPr id="17" name="图片 12"/>
          <p:cNvPicPr>
            <a:picLocks noChangeAspect="1" noChangeArrowheads="1"/>
          </p:cNvPicPr>
          <p:nvPr>
            <p:custDataLst>
              <p:tags r:id="rId11"/>
            </p:custDataLst>
          </p:nvPr>
        </p:nvPicPr>
        <p:blipFill>
          <a:blip r:embed="rId12">
            <a:extLst>
              <a:ext uri="{28A0092B-C50C-407E-A947-70E740481C1C}">
                <a14:useLocalDpi xmlns:a14="http://schemas.microsoft.com/office/drawing/2010/main" val="0"/>
              </a:ext>
            </a:extLst>
          </a:blip>
          <a:srcRect/>
          <a:stretch>
            <a:fillRect/>
          </a:stretch>
        </p:blipFill>
        <p:spPr>
          <a:xfrm>
            <a:off x="12039600" y="6210300"/>
            <a:ext cx="4906010" cy="271907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515423" y="-5633065"/>
            <a:ext cx="26785445" cy="20442086"/>
            <a:chOff x="0" y="0"/>
            <a:chExt cx="35713927" cy="27256115"/>
          </a:xfrm>
        </p:grpSpPr>
        <p:sp>
          <p:nvSpPr>
            <p:cNvPr id="3" name="Freeform 3"/>
            <p:cNvSpPr/>
            <p:nvPr/>
          </p:nvSpPr>
          <p:spPr>
            <a:xfrm rot="-5400000">
              <a:off x="9440965" y="-5164341"/>
              <a:ext cx="17607669" cy="27936350"/>
            </a:xfrm>
            <a:custGeom>
              <a:avLst/>
              <a:gdLst/>
              <a:ahLst/>
              <a:cxnLst/>
              <a:rect l="l" t="t" r="r" b="b"/>
              <a:pathLst>
                <a:path w="17607669" h="27936350">
                  <a:moveTo>
                    <a:pt x="0" y="0"/>
                  </a:moveTo>
                  <a:lnTo>
                    <a:pt x="17607669" y="0"/>
                  </a:lnTo>
                  <a:lnTo>
                    <a:pt x="17607669" y="27936351"/>
                  </a:lnTo>
                  <a:lnTo>
                    <a:pt x="0" y="27936351"/>
                  </a:lnTo>
                  <a:lnTo>
                    <a:pt x="0" y="0"/>
                  </a:lnTo>
                  <a:close/>
                </a:path>
              </a:pathLst>
            </a:custGeom>
            <a:blipFill>
              <a:blip r:embed="rId1"/>
              <a:stretch>
                <a:fillRect/>
              </a:stretch>
            </a:blipFill>
          </p:spPr>
        </p:sp>
        <p:sp>
          <p:nvSpPr>
            <p:cNvPr id="4" name="Freeform 4"/>
            <p:cNvSpPr/>
            <p:nvPr/>
          </p:nvSpPr>
          <p:spPr>
            <a:xfrm rot="-5400000">
              <a:off x="22416472" y="4310214"/>
              <a:ext cx="13297454" cy="13297454"/>
            </a:xfrm>
            <a:custGeom>
              <a:avLst/>
              <a:gdLst/>
              <a:ahLst/>
              <a:cxnLst/>
              <a:rect l="l" t="t" r="r" b="b"/>
              <a:pathLst>
                <a:path w="13297454" h="13297454">
                  <a:moveTo>
                    <a:pt x="0" y="0"/>
                  </a:moveTo>
                  <a:lnTo>
                    <a:pt x="13297455" y="0"/>
                  </a:lnTo>
                  <a:lnTo>
                    <a:pt x="13297455" y="13297455"/>
                  </a:lnTo>
                  <a:lnTo>
                    <a:pt x="0" y="13297455"/>
                  </a:lnTo>
                  <a:lnTo>
                    <a:pt x="0" y="0"/>
                  </a:lnTo>
                  <a:close/>
                </a:path>
              </a:pathLst>
            </a:custGeom>
            <a:blipFill>
              <a:blip r:embed="rId2"/>
              <a:stretch>
                <a:fillRect/>
              </a:stretch>
            </a:blipFill>
          </p:spPr>
        </p:sp>
        <p:sp>
          <p:nvSpPr>
            <p:cNvPr id="5" name="Freeform 5"/>
            <p:cNvSpPr/>
            <p:nvPr/>
          </p:nvSpPr>
          <p:spPr>
            <a:xfrm>
              <a:off x="0" y="16094606"/>
              <a:ext cx="11161508" cy="11161508"/>
            </a:xfrm>
            <a:custGeom>
              <a:avLst/>
              <a:gdLst/>
              <a:ahLst/>
              <a:cxnLst/>
              <a:rect l="l" t="t" r="r" b="b"/>
              <a:pathLst>
                <a:path w="11161508" h="11161508">
                  <a:moveTo>
                    <a:pt x="0" y="0"/>
                  </a:moveTo>
                  <a:lnTo>
                    <a:pt x="11161508" y="0"/>
                  </a:lnTo>
                  <a:lnTo>
                    <a:pt x="11161508" y="11161509"/>
                  </a:lnTo>
                  <a:lnTo>
                    <a:pt x="0" y="11161509"/>
                  </a:lnTo>
                  <a:lnTo>
                    <a:pt x="0" y="0"/>
                  </a:lnTo>
                  <a:close/>
                </a:path>
              </a:pathLst>
            </a:custGeom>
            <a:blipFill>
              <a:blip r:embed="rId2"/>
              <a:stretch>
                <a:fillRect/>
              </a:stretch>
            </a:blipFill>
          </p:spPr>
        </p:sp>
      </p:grpSp>
      <p:grpSp>
        <p:nvGrpSpPr>
          <p:cNvPr id="6" name="Group 6"/>
          <p:cNvGrpSpPr/>
          <p:nvPr/>
        </p:nvGrpSpPr>
        <p:grpSpPr>
          <a:xfrm>
            <a:off x="618025" y="737290"/>
            <a:ext cx="16518549" cy="9002350"/>
            <a:chOff x="-104096" y="-123825"/>
            <a:chExt cx="4274726" cy="1978367"/>
          </a:xfrm>
        </p:grpSpPr>
        <p:sp>
          <p:nvSpPr>
            <p:cNvPr id="7" name="Freeform 7"/>
            <p:cNvSpPr/>
            <p:nvPr/>
          </p:nvSpPr>
          <p:spPr>
            <a:xfrm>
              <a:off x="-104096" y="-15649"/>
              <a:ext cx="4274726" cy="1870191"/>
            </a:xfrm>
            <a:custGeom>
              <a:avLst/>
              <a:gdLst/>
              <a:ahLst/>
              <a:cxnLst/>
              <a:rect l="l" t="t" r="r" b="b"/>
              <a:pathLst>
                <a:path w="4274726" h="1870191">
                  <a:moveTo>
                    <a:pt x="21465" y="0"/>
                  </a:moveTo>
                  <a:lnTo>
                    <a:pt x="4253261" y="0"/>
                  </a:lnTo>
                  <a:cubicBezTo>
                    <a:pt x="4265116" y="0"/>
                    <a:pt x="4274726" y="9610"/>
                    <a:pt x="4274726" y="21465"/>
                  </a:cubicBezTo>
                  <a:lnTo>
                    <a:pt x="4274726" y="1848727"/>
                  </a:lnTo>
                  <a:cubicBezTo>
                    <a:pt x="4274726" y="1860581"/>
                    <a:pt x="4265116" y="1870191"/>
                    <a:pt x="4253261" y="1870191"/>
                  </a:cubicBezTo>
                  <a:lnTo>
                    <a:pt x="21465" y="1870191"/>
                  </a:lnTo>
                  <a:cubicBezTo>
                    <a:pt x="9610" y="1870191"/>
                    <a:pt x="0" y="1860581"/>
                    <a:pt x="0" y="1848727"/>
                  </a:cubicBezTo>
                  <a:lnTo>
                    <a:pt x="0" y="21465"/>
                  </a:lnTo>
                  <a:cubicBezTo>
                    <a:pt x="0" y="9610"/>
                    <a:pt x="9610" y="0"/>
                    <a:pt x="21465" y="0"/>
                  </a:cubicBezTo>
                  <a:close/>
                </a:path>
              </a:pathLst>
            </a:custGeom>
            <a:solidFill>
              <a:srgbClr val="FFFFFF"/>
            </a:solidFill>
          </p:spPr>
        </p:sp>
        <p:sp>
          <p:nvSpPr>
            <p:cNvPr id="8" name="TextBox 8"/>
            <p:cNvSpPr txBox="1"/>
            <p:nvPr/>
          </p:nvSpPr>
          <p:spPr>
            <a:xfrm>
              <a:off x="0" y="-123825"/>
              <a:ext cx="812800" cy="936625"/>
            </a:xfrm>
            <a:prstGeom prst="rect">
              <a:avLst/>
            </a:prstGeom>
          </p:spPr>
          <p:txBody>
            <a:bodyPr lIns="50800" tIns="50800" rIns="50800" bIns="50800" rtlCol="0" anchor="ctr"/>
            <a:lstStyle/>
            <a:p>
              <a:pPr algn="ctr">
                <a:lnSpc>
                  <a:spcPts val="3500"/>
                </a:lnSpc>
              </a:pPr>
            </a:p>
          </p:txBody>
        </p:sp>
      </p:grpSp>
      <p:sp>
        <p:nvSpPr>
          <p:cNvPr id="9" name="TextBox 9"/>
          <p:cNvSpPr txBox="1"/>
          <p:nvPr/>
        </p:nvSpPr>
        <p:spPr>
          <a:xfrm>
            <a:off x="685800" y="114300"/>
            <a:ext cx="16230600" cy="937260"/>
          </a:xfrm>
          <a:prstGeom prst="rect">
            <a:avLst/>
          </a:prstGeom>
        </p:spPr>
        <p:txBody>
          <a:bodyPr lIns="0" tIns="0" rIns="0" bIns="0" rtlCol="0" anchor="t">
            <a:noAutofit/>
          </a:bodyPr>
          <a:lstStyle/>
          <a:p>
            <a:pPr marL="539750" lvl="1" indent="0">
              <a:lnSpc>
                <a:spcPts val="8400"/>
              </a:lnSpc>
              <a:buFont typeface="Arial" panose="020B0604020202020204"/>
              <a:buNone/>
            </a:pPr>
            <a:r>
              <a:rPr lang="en-US" altLang="zh-CN" sz="5000" spc="459" dirty="0">
                <a:solidFill>
                  <a:srgbClr val="FFFFFF"/>
                </a:solidFill>
                <a:ea typeface="字由点字倔强黑" panose="00020600040101010101" charset="-122"/>
              </a:rPr>
              <a:t> </a:t>
            </a:r>
            <a:r>
              <a:rPr lang="zh-CN" altLang="en-US" sz="5000" spc="459" dirty="0">
                <a:solidFill>
                  <a:srgbClr val="FFFFFF"/>
                </a:solidFill>
                <a:latin typeface="宋体" panose="02010600030101010101" pitchFamily="2" charset="-122"/>
                <a:ea typeface="宋体" panose="02010600030101010101" pitchFamily="2" charset="-122"/>
              </a:rPr>
              <a:t>界面设计</a:t>
            </a:r>
            <a:endParaRPr lang="zh-CN" altLang="en-US" sz="5000" spc="459" dirty="0">
              <a:solidFill>
                <a:srgbClr val="FFFFFF"/>
              </a:solidFill>
              <a:latin typeface="宋体" panose="02010600030101010101" pitchFamily="2" charset="-122"/>
              <a:ea typeface="宋体" panose="02010600030101010101" pitchFamily="2" charset="-122"/>
            </a:endParaRPr>
          </a:p>
        </p:txBody>
      </p:sp>
      <p:sp>
        <p:nvSpPr>
          <p:cNvPr id="100" name="文本框 99"/>
          <p:cNvSpPr txBox="1"/>
          <p:nvPr/>
        </p:nvSpPr>
        <p:spPr>
          <a:xfrm>
            <a:off x="914400" y="1485900"/>
            <a:ext cx="5080000" cy="583565"/>
          </a:xfrm>
          <a:prstGeom prst="rect">
            <a:avLst/>
          </a:prstGeom>
          <a:noFill/>
          <a:ln w="9525">
            <a:noFill/>
          </a:ln>
        </p:spPr>
        <p:txBody>
          <a:bodyPr>
            <a:spAutoFit/>
          </a:bodyPr>
          <a:p>
            <a:pPr indent="0"/>
            <a:r>
              <a:rPr lang="zh-CN" sz="3200" b="1">
                <a:solidFill>
                  <a:srgbClr val="000000"/>
                </a:solidFill>
                <a:ea typeface="宋体" panose="02010600030101010101" pitchFamily="2" charset="-122"/>
              </a:rPr>
              <a:t>审核与处理举报子系统</a:t>
            </a:r>
            <a:endParaRPr lang="zh-CN" sz="3200" b="1">
              <a:solidFill>
                <a:srgbClr val="000000"/>
              </a:solidFill>
              <a:ea typeface="宋体" panose="02010600030101010101" pitchFamily="2" charset="-122"/>
            </a:endParaRPr>
          </a:p>
        </p:txBody>
      </p:sp>
      <p:pic>
        <p:nvPicPr>
          <p:cNvPr id="11" name="图片 11"/>
          <p:cNvPicPr>
            <a:picLocks noChangeAspect="1" noChangeArrowheads="1"/>
          </p:cNvPicPr>
          <p:nvPr>
            <p:custDataLst>
              <p:tags r:id="rId3"/>
            </p:custDataLst>
          </p:nvPr>
        </p:nvPicPr>
        <p:blipFill>
          <a:blip r:embed="rId4">
            <a:extLst>
              <a:ext uri="{28A0092B-C50C-407E-A947-70E740481C1C}">
                <a14:useLocalDpi xmlns:a14="http://schemas.microsoft.com/office/drawing/2010/main" val="0"/>
              </a:ext>
            </a:extLst>
          </a:blip>
          <a:srcRect/>
          <a:stretch>
            <a:fillRect/>
          </a:stretch>
        </p:blipFill>
        <p:spPr>
          <a:xfrm>
            <a:off x="914400" y="2166620"/>
            <a:ext cx="6559550" cy="3061970"/>
          </a:xfrm>
          <a:prstGeom prst="rect">
            <a:avLst/>
          </a:prstGeom>
          <a:noFill/>
          <a:ln>
            <a:noFill/>
          </a:ln>
        </p:spPr>
      </p:pic>
      <p:pic>
        <p:nvPicPr>
          <p:cNvPr id="18" name="图片 10"/>
          <p:cNvPicPr>
            <a:picLocks noChangeAspect="1" noChangeArrowheads="1"/>
          </p:cNvPicPr>
          <p:nvPr>
            <p:custDataLst>
              <p:tags r:id="rId5"/>
            </p:custDataLst>
          </p:nvPr>
        </p:nvPicPr>
        <p:blipFill>
          <a:blip r:embed="rId6">
            <a:extLst>
              <a:ext uri="{28A0092B-C50C-407E-A947-70E740481C1C}">
                <a14:useLocalDpi xmlns:a14="http://schemas.microsoft.com/office/drawing/2010/main" val="0"/>
              </a:ext>
            </a:extLst>
          </a:blip>
          <a:srcRect/>
          <a:stretch>
            <a:fillRect/>
          </a:stretch>
        </p:blipFill>
        <p:spPr>
          <a:xfrm>
            <a:off x="838200" y="5524500"/>
            <a:ext cx="6635750" cy="3104515"/>
          </a:xfrm>
          <a:prstGeom prst="rect">
            <a:avLst/>
          </a:prstGeom>
          <a:noFill/>
          <a:ln>
            <a:noFill/>
          </a:ln>
        </p:spPr>
      </p:pic>
      <p:pic>
        <p:nvPicPr>
          <p:cNvPr id="19" name="图片 9"/>
          <p:cNvPicPr>
            <a:picLocks noChangeAspect="1" noChangeArrowheads="1"/>
          </p:cNvPicPr>
          <p:nvPr>
            <p:custDataLst>
              <p:tags r:id="rId7"/>
            </p:custDataLst>
          </p:nvPr>
        </p:nvPicPr>
        <p:blipFill>
          <a:blip r:embed="rId8">
            <a:extLst>
              <a:ext uri="{28A0092B-C50C-407E-A947-70E740481C1C}">
                <a14:useLocalDpi xmlns:a14="http://schemas.microsoft.com/office/drawing/2010/main" val="0"/>
              </a:ext>
            </a:extLst>
          </a:blip>
          <a:srcRect/>
          <a:stretch>
            <a:fillRect/>
          </a:stretch>
        </p:blipFill>
        <p:spPr>
          <a:xfrm>
            <a:off x="7848600" y="1638300"/>
            <a:ext cx="6296660" cy="2856865"/>
          </a:xfrm>
          <a:prstGeom prst="rect">
            <a:avLst/>
          </a:prstGeom>
          <a:noFill/>
          <a:ln>
            <a:noFill/>
          </a:ln>
        </p:spPr>
      </p:pic>
      <p:pic>
        <p:nvPicPr>
          <p:cNvPr id="20" name="图片 8"/>
          <p:cNvPicPr>
            <a:picLocks noChangeAspect="1" noChangeArrowheads="1"/>
          </p:cNvPicPr>
          <p:nvPr>
            <p:custDataLst>
              <p:tags r:id="rId9"/>
            </p:custDataLst>
          </p:nvPr>
        </p:nvPicPr>
        <p:blipFill>
          <a:blip r:embed="rId10">
            <a:extLst>
              <a:ext uri="{28A0092B-C50C-407E-A947-70E740481C1C}">
                <a14:useLocalDpi xmlns:a14="http://schemas.microsoft.com/office/drawing/2010/main" val="0"/>
              </a:ext>
            </a:extLst>
          </a:blip>
          <a:srcRect/>
          <a:stretch>
            <a:fillRect/>
          </a:stretch>
        </p:blipFill>
        <p:spPr>
          <a:xfrm>
            <a:off x="7848600" y="4610100"/>
            <a:ext cx="8849995" cy="3582670"/>
          </a:xfrm>
          <a:prstGeom prst="rect">
            <a:avLst/>
          </a:prstGeom>
          <a:noFill/>
          <a:ln>
            <a:noFill/>
          </a:ln>
        </p:spPr>
      </p:pic>
      <p:pic>
        <p:nvPicPr>
          <p:cNvPr id="21" name="图片 7"/>
          <p:cNvPicPr>
            <a:picLocks noChangeAspect="1" noChangeArrowheads="1"/>
          </p:cNvPicPr>
          <p:nvPr>
            <p:custDataLst>
              <p:tags r:id="rId11"/>
            </p:custDataLst>
          </p:nvPr>
        </p:nvPicPr>
        <p:blipFill>
          <a:blip r:embed="rId12">
            <a:extLst>
              <a:ext uri="{28A0092B-C50C-407E-A947-70E740481C1C}">
                <a14:useLocalDpi xmlns:a14="http://schemas.microsoft.com/office/drawing/2010/main" val="0"/>
              </a:ext>
            </a:extLst>
          </a:blip>
          <a:srcRect/>
          <a:stretch>
            <a:fillRect/>
          </a:stretch>
        </p:blipFill>
        <p:spPr>
          <a:xfrm>
            <a:off x="7848600" y="7124700"/>
            <a:ext cx="5509260" cy="29686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515423" y="-5633065"/>
            <a:ext cx="26785445" cy="20442086"/>
            <a:chOff x="0" y="0"/>
            <a:chExt cx="35713927" cy="27256115"/>
          </a:xfrm>
        </p:grpSpPr>
        <p:sp>
          <p:nvSpPr>
            <p:cNvPr id="3" name="Freeform 3"/>
            <p:cNvSpPr/>
            <p:nvPr/>
          </p:nvSpPr>
          <p:spPr>
            <a:xfrm rot="-5400000">
              <a:off x="9440965" y="-5164341"/>
              <a:ext cx="17607669" cy="27936350"/>
            </a:xfrm>
            <a:custGeom>
              <a:avLst/>
              <a:gdLst/>
              <a:ahLst/>
              <a:cxnLst/>
              <a:rect l="l" t="t" r="r" b="b"/>
              <a:pathLst>
                <a:path w="17607669" h="27936350">
                  <a:moveTo>
                    <a:pt x="0" y="0"/>
                  </a:moveTo>
                  <a:lnTo>
                    <a:pt x="17607669" y="0"/>
                  </a:lnTo>
                  <a:lnTo>
                    <a:pt x="17607669" y="27936351"/>
                  </a:lnTo>
                  <a:lnTo>
                    <a:pt x="0" y="27936351"/>
                  </a:lnTo>
                  <a:lnTo>
                    <a:pt x="0" y="0"/>
                  </a:lnTo>
                  <a:close/>
                </a:path>
              </a:pathLst>
            </a:custGeom>
            <a:blipFill>
              <a:blip r:embed="rId1"/>
              <a:stretch>
                <a:fillRect/>
              </a:stretch>
            </a:blipFill>
          </p:spPr>
        </p:sp>
        <p:sp>
          <p:nvSpPr>
            <p:cNvPr id="4" name="Freeform 4"/>
            <p:cNvSpPr/>
            <p:nvPr/>
          </p:nvSpPr>
          <p:spPr>
            <a:xfrm rot="-5400000">
              <a:off x="22416472" y="4310214"/>
              <a:ext cx="13297454" cy="13297454"/>
            </a:xfrm>
            <a:custGeom>
              <a:avLst/>
              <a:gdLst/>
              <a:ahLst/>
              <a:cxnLst/>
              <a:rect l="l" t="t" r="r" b="b"/>
              <a:pathLst>
                <a:path w="13297454" h="13297454">
                  <a:moveTo>
                    <a:pt x="0" y="0"/>
                  </a:moveTo>
                  <a:lnTo>
                    <a:pt x="13297455" y="0"/>
                  </a:lnTo>
                  <a:lnTo>
                    <a:pt x="13297455" y="13297455"/>
                  </a:lnTo>
                  <a:lnTo>
                    <a:pt x="0" y="13297455"/>
                  </a:lnTo>
                  <a:lnTo>
                    <a:pt x="0" y="0"/>
                  </a:lnTo>
                  <a:close/>
                </a:path>
              </a:pathLst>
            </a:custGeom>
            <a:blipFill>
              <a:blip r:embed="rId2"/>
              <a:stretch>
                <a:fillRect/>
              </a:stretch>
            </a:blipFill>
          </p:spPr>
        </p:sp>
        <p:sp>
          <p:nvSpPr>
            <p:cNvPr id="5" name="Freeform 5"/>
            <p:cNvSpPr/>
            <p:nvPr/>
          </p:nvSpPr>
          <p:spPr>
            <a:xfrm>
              <a:off x="0" y="16094606"/>
              <a:ext cx="11161508" cy="11161508"/>
            </a:xfrm>
            <a:custGeom>
              <a:avLst/>
              <a:gdLst/>
              <a:ahLst/>
              <a:cxnLst/>
              <a:rect l="l" t="t" r="r" b="b"/>
              <a:pathLst>
                <a:path w="11161508" h="11161508">
                  <a:moveTo>
                    <a:pt x="0" y="0"/>
                  </a:moveTo>
                  <a:lnTo>
                    <a:pt x="11161508" y="0"/>
                  </a:lnTo>
                  <a:lnTo>
                    <a:pt x="11161508" y="11161509"/>
                  </a:lnTo>
                  <a:lnTo>
                    <a:pt x="0" y="11161509"/>
                  </a:lnTo>
                  <a:lnTo>
                    <a:pt x="0" y="0"/>
                  </a:lnTo>
                  <a:close/>
                </a:path>
              </a:pathLst>
            </a:custGeom>
            <a:blipFill>
              <a:blip r:embed="rId2"/>
              <a:stretch>
                <a:fillRect/>
              </a:stretch>
            </a:blipFill>
          </p:spPr>
        </p:sp>
      </p:grpSp>
      <p:grpSp>
        <p:nvGrpSpPr>
          <p:cNvPr id="6" name="Group 6"/>
          <p:cNvGrpSpPr/>
          <p:nvPr/>
        </p:nvGrpSpPr>
        <p:grpSpPr>
          <a:xfrm>
            <a:off x="618025" y="737290"/>
            <a:ext cx="16518549" cy="9002350"/>
            <a:chOff x="-104096" y="-123825"/>
            <a:chExt cx="4274726" cy="1978367"/>
          </a:xfrm>
        </p:grpSpPr>
        <p:sp>
          <p:nvSpPr>
            <p:cNvPr id="7" name="Freeform 7"/>
            <p:cNvSpPr/>
            <p:nvPr/>
          </p:nvSpPr>
          <p:spPr>
            <a:xfrm>
              <a:off x="-104096" y="-15649"/>
              <a:ext cx="4274726" cy="1870191"/>
            </a:xfrm>
            <a:custGeom>
              <a:avLst/>
              <a:gdLst/>
              <a:ahLst/>
              <a:cxnLst/>
              <a:rect l="l" t="t" r="r" b="b"/>
              <a:pathLst>
                <a:path w="4274726" h="1870191">
                  <a:moveTo>
                    <a:pt x="21465" y="0"/>
                  </a:moveTo>
                  <a:lnTo>
                    <a:pt x="4253261" y="0"/>
                  </a:lnTo>
                  <a:cubicBezTo>
                    <a:pt x="4265116" y="0"/>
                    <a:pt x="4274726" y="9610"/>
                    <a:pt x="4274726" y="21465"/>
                  </a:cubicBezTo>
                  <a:lnTo>
                    <a:pt x="4274726" y="1848727"/>
                  </a:lnTo>
                  <a:cubicBezTo>
                    <a:pt x="4274726" y="1860581"/>
                    <a:pt x="4265116" y="1870191"/>
                    <a:pt x="4253261" y="1870191"/>
                  </a:cubicBezTo>
                  <a:lnTo>
                    <a:pt x="21465" y="1870191"/>
                  </a:lnTo>
                  <a:cubicBezTo>
                    <a:pt x="9610" y="1870191"/>
                    <a:pt x="0" y="1860581"/>
                    <a:pt x="0" y="1848727"/>
                  </a:cubicBezTo>
                  <a:lnTo>
                    <a:pt x="0" y="21465"/>
                  </a:lnTo>
                  <a:cubicBezTo>
                    <a:pt x="0" y="9610"/>
                    <a:pt x="9610" y="0"/>
                    <a:pt x="21465" y="0"/>
                  </a:cubicBezTo>
                  <a:close/>
                </a:path>
              </a:pathLst>
            </a:custGeom>
            <a:solidFill>
              <a:srgbClr val="FFFFFF"/>
            </a:solidFill>
          </p:spPr>
        </p:sp>
        <p:sp>
          <p:nvSpPr>
            <p:cNvPr id="8" name="TextBox 8"/>
            <p:cNvSpPr txBox="1"/>
            <p:nvPr/>
          </p:nvSpPr>
          <p:spPr>
            <a:xfrm>
              <a:off x="0" y="-123825"/>
              <a:ext cx="812800" cy="936625"/>
            </a:xfrm>
            <a:prstGeom prst="rect">
              <a:avLst/>
            </a:prstGeom>
          </p:spPr>
          <p:txBody>
            <a:bodyPr lIns="50800" tIns="50800" rIns="50800" bIns="50800" rtlCol="0" anchor="ctr"/>
            <a:lstStyle/>
            <a:p>
              <a:pPr algn="ctr">
                <a:lnSpc>
                  <a:spcPts val="3500"/>
                </a:lnSpc>
              </a:pPr>
            </a:p>
          </p:txBody>
        </p:sp>
      </p:grpSp>
      <p:sp>
        <p:nvSpPr>
          <p:cNvPr id="9" name="TextBox 9"/>
          <p:cNvSpPr txBox="1"/>
          <p:nvPr/>
        </p:nvSpPr>
        <p:spPr>
          <a:xfrm>
            <a:off x="685800" y="114300"/>
            <a:ext cx="16230600" cy="937260"/>
          </a:xfrm>
          <a:prstGeom prst="rect">
            <a:avLst/>
          </a:prstGeom>
        </p:spPr>
        <p:txBody>
          <a:bodyPr lIns="0" tIns="0" rIns="0" bIns="0" rtlCol="0" anchor="t">
            <a:noAutofit/>
          </a:bodyPr>
          <a:lstStyle/>
          <a:p>
            <a:pPr marL="539750" lvl="1" indent="0">
              <a:lnSpc>
                <a:spcPts val="8400"/>
              </a:lnSpc>
              <a:buFont typeface="Arial" panose="020B0604020202020204"/>
              <a:buNone/>
            </a:pPr>
            <a:r>
              <a:rPr lang="en-US" altLang="zh-CN" sz="5000" spc="459" dirty="0">
                <a:solidFill>
                  <a:srgbClr val="FFFFFF"/>
                </a:solidFill>
                <a:ea typeface="字由点字倔强黑" panose="00020600040101010101" charset="-122"/>
              </a:rPr>
              <a:t> </a:t>
            </a:r>
            <a:r>
              <a:rPr lang="zh-CN" altLang="en-US" sz="5000" spc="459" dirty="0">
                <a:solidFill>
                  <a:srgbClr val="FFFFFF"/>
                </a:solidFill>
                <a:latin typeface="宋体" panose="02010600030101010101" pitchFamily="2" charset="-122"/>
                <a:ea typeface="宋体" panose="02010600030101010101" pitchFamily="2" charset="-122"/>
              </a:rPr>
              <a:t>界面设计</a:t>
            </a:r>
            <a:endParaRPr lang="zh-CN" altLang="en-US" sz="5000" spc="459" dirty="0">
              <a:solidFill>
                <a:srgbClr val="FFFFFF"/>
              </a:solidFill>
              <a:latin typeface="宋体" panose="02010600030101010101" pitchFamily="2" charset="-122"/>
              <a:ea typeface="宋体" panose="02010600030101010101" pitchFamily="2" charset="-122"/>
            </a:endParaRPr>
          </a:p>
        </p:txBody>
      </p:sp>
      <p:sp>
        <p:nvSpPr>
          <p:cNvPr id="100" name="文本框 99"/>
          <p:cNvSpPr txBox="1"/>
          <p:nvPr/>
        </p:nvSpPr>
        <p:spPr>
          <a:xfrm>
            <a:off x="1447800" y="2573655"/>
            <a:ext cx="5080000" cy="583565"/>
          </a:xfrm>
          <a:prstGeom prst="rect">
            <a:avLst/>
          </a:prstGeom>
          <a:noFill/>
          <a:ln w="9525">
            <a:noFill/>
          </a:ln>
        </p:spPr>
        <p:txBody>
          <a:bodyPr>
            <a:spAutoFit/>
          </a:bodyPr>
          <a:p>
            <a:pPr indent="0"/>
            <a:r>
              <a:rPr lang="zh-CN" sz="3200" b="1">
                <a:solidFill>
                  <a:srgbClr val="000000"/>
                </a:solidFill>
                <a:ea typeface="宋体" panose="02010600030101010101" pitchFamily="2" charset="-122"/>
              </a:rPr>
              <a:t>健康资讯子系统</a:t>
            </a:r>
            <a:endParaRPr lang="zh-CN" sz="3200" b="1">
              <a:solidFill>
                <a:srgbClr val="000000"/>
              </a:solidFill>
              <a:ea typeface="宋体" panose="02010600030101010101" pitchFamily="2" charset="-122"/>
            </a:endParaRPr>
          </a:p>
        </p:txBody>
      </p:sp>
      <p:sp>
        <p:nvSpPr>
          <p:cNvPr id="10" name="文本框 9"/>
          <p:cNvSpPr txBox="1"/>
          <p:nvPr/>
        </p:nvSpPr>
        <p:spPr>
          <a:xfrm>
            <a:off x="8610600" y="2573338"/>
            <a:ext cx="5080000" cy="583565"/>
          </a:xfrm>
          <a:prstGeom prst="rect">
            <a:avLst/>
          </a:prstGeom>
          <a:noFill/>
          <a:ln w="9525">
            <a:noFill/>
          </a:ln>
        </p:spPr>
        <p:txBody>
          <a:bodyPr>
            <a:spAutoFit/>
          </a:bodyPr>
          <a:p>
            <a:pPr indent="0"/>
            <a:r>
              <a:rPr lang="zh-CN" sz="3200" b="1">
                <a:solidFill>
                  <a:srgbClr val="000000"/>
                </a:solidFill>
                <a:ea typeface="宋体" panose="02010600030101010101" pitchFamily="2" charset="-122"/>
                <a:sym typeface="+mn-ea"/>
              </a:rPr>
              <a:t>药品管理子系统</a:t>
            </a:r>
            <a:endParaRPr lang="zh-CN" sz="3200" b="1">
              <a:solidFill>
                <a:srgbClr val="000000"/>
              </a:solidFill>
              <a:ea typeface="宋体" panose="02010600030101010101" pitchFamily="2" charset="-122"/>
              <a:sym typeface="+mn-ea"/>
            </a:endParaRPr>
          </a:p>
        </p:txBody>
      </p:sp>
      <p:pic>
        <p:nvPicPr>
          <p:cNvPr id="11" name="图片 6"/>
          <p:cNvPicPr>
            <a:picLocks noChangeAspect="1" noChangeArrowheads="1"/>
          </p:cNvPicPr>
          <p:nvPr>
            <p:custDataLst>
              <p:tags r:id="rId3"/>
            </p:custDataLst>
          </p:nvPr>
        </p:nvPicPr>
        <p:blipFill>
          <a:blip r:embed="rId4">
            <a:extLst>
              <a:ext uri="{28A0092B-C50C-407E-A947-70E740481C1C}">
                <a14:useLocalDpi xmlns:a14="http://schemas.microsoft.com/office/drawing/2010/main" val="0"/>
              </a:ext>
            </a:extLst>
          </a:blip>
          <a:srcRect/>
          <a:stretch>
            <a:fillRect/>
          </a:stretch>
        </p:blipFill>
        <p:spPr>
          <a:xfrm>
            <a:off x="914400" y="3619500"/>
            <a:ext cx="7334250" cy="4087495"/>
          </a:xfrm>
          <a:prstGeom prst="rect">
            <a:avLst/>
          </a:prstGeom>
          <a:noFill/>
          <a:ln>
            <a:noFill/>
          </a:ln>
        </p:spPr>
      </p:pic>
      <p:pic>
        <p:nvPicPr>
          <p:cNvPr id="18" name="图片 5"/>
          <p:cNvPicPr>
            <a:picLocks noChangeAspect="1" noChangeArrowheads="1"/>
          </p:cNvPicPr>
          <p:nvPr>
            <p:custDataLst>
              <p:tags r:id="rId5"/>
            </p:custDataLst>
          </p:nvPr>
        </p:nvPicPr>
        <p:blipFill>
          <a:blip r:embed="rId6">
            <a:extLst>
              <a:ext uri="{28A0092B-C50C-407E-A947-70E740481C1C}">
                <a14:useLocalDpi xmlns:a14="http://schemas.microsoft.com/office/drawing/2010/main" val="0"/>
              </a:ext>
            </a:extLst>
          </a:blip>
          <a:srcRect/>
          <a:stretch>
            <a:fillRect/>
          </a:stretch>
        </p:blipFill>
        <p:spPr>
          <a:xfrm>
            <a:off x="8458200" y="3619500"/>
            <a:ext cx="8228965" cy="427609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539600" y="-5969520"/>
            <a:ext cx="26785445" cy="23167831"/>
            <a:chOff x="0" y="0"/>
            <a:chExt cx="35713927" cy="30890442"/>
          </a:xfrm>
        </p:grpSpPr>
        <p:sp>
          <p:nvSpPr>
            <p:cNvPr id="3" name="Freeform 3"/>
            <p:cNvSpPr/>
            <p:nvPr/>
          </p:nvSpPr>
          <p:spPr>
            <a:xfrm rot="5400000">
              <a:off x="9914580" y="9343483"/>
              <a:ext cx="16660440" cy="26433476"/>
            </a:xfrm>
            <a:custGeom>
              <a:avLst/>
              <a:gdLst/>
              <a:ahLst/>
              <a:cxnLst/>
              <a:rect l="l" t="t" r="r" b="b"/>
              <a:pathLst>
                <a:path w="16660440" h="26433476">
                  <a:moveTo>
                    <a:pt x="0" y="0"/>
                  </a:moveTo>
                  <a:lnTo>
                    <a:pt x="16660440" y="0"/>
                  </a:lnTo>
                  <a:lnTo>
                    <a:pt x="16660440" y="26433477"/>
                  </a:lnTo>
                  <a:lnTo>
                    <a:pt x="0" y="26433477"/>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txBody>
            <a:bodyPr/>
            <a:lstStyle/>
            <a:p>
              <a:endParaRPr lang="zh-CN" altLang="en-US"/>
            </a:p>
          </p:txBody>
        </p:sp>
        <p:sp>
          <p:nvSpPr>
            <p:cNvPr id="4" name="Freeform 4"/>
            <p:cNvSpPr/>
            <p:nvPr/>
          </p:nvSpPr>
          <p:spPr>
            <a:xfrm rot="-5400000">
              <a:off x="9440965" y="-5164341"/>
              <a:ext cx="17607669" cy="27936350"/>
            </a:xfrm>
            <a:custGeom>
              <a:avLst/>
              <a:gdLst/>
              <a:ahLst/>
              <a:cxnLst/>
              <a:rect l="l" t="t" r="r" b="b"/>
              <a:pathLst>
                <a:path w="17607669" h="27936350">
                  <a:moveTo>
                    <a:pt x="0" y="0"/>
                  </a:moveTo>
                  <a:lnTo>
                    <a:pt x="17607669" y="0"/>
                  </a:lnTo>
                  <a:lnTo>
                    <a:pt x="17607669" y="27936351"/>
                  </a:lnTo>
                  <a:lnTo>
                    <a:pt x="0" y="2793635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zh-CN" altLang="en-US"/>
            </a:p>
          </p:txBody>
        </p:sp>
        <p:sp>
          <p:nvSpPr>
            <p:cNvPr id="5" name="Freeform 5"/>
            <p:cNvSpPr/>
            <p:nvPr/>
          </p:nvSpPr>
          <p:spPr>
            <a:xfrm rot="-5400000">
              <a:off x="22416472" y="4310214"/>
              <a:ext cx="13297454" cy="13297454"/>
            </a:xfrm>
            <a:custGeom>
              <a:avLst/>
              <a:gdLst/>
              <a:ahLst/>
              <a:cxnLst/>
              <a:rect l="l" t="t" r="r" b="b"/>
              <a:pathLst>
                <a:path w="13297454" h="13297454">
                  <a:moveTo>
                    <a:pt x="0" y="0"/>
                  </a:moveTo>
                  <a:lnTo>
                    <a:pt x="13297455" y="0"/>
                  </a:lnTo>
                  <a:lnTo>
                    <a:pt x="13297455" y="13297455"/>
                  </a:lnTo>
                  <a:lnTo>
                    <a:pt x="0" y="1329745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zh-CN" altLang="en-US"/>
            </a:p>
          </p:txBody>
        </p:sp>
        <p:sp>
          <p:nvSpPr>
            <p:cNvPr id="6" name="Freeform 6"/>
            <p:cNvSpPr/>
            <p:nvPr/>
          </p:nvSpPr>
          <p:spPr>
            <a:xfrm>
              <a:off x="0" y="16094606"/>
              <a:ext cx="11161508" cy="11161508"/>
            </a:xfrm>
            <a:custGeom>
              <a:avLst/>
              <a:gdLst/>
              <a:ahLst/>
              <a:cxnLst/>
              <a:rect l="l" t="t" r="r" b="b"/>
              <a:pathLst>
                <a:path w="11161508" h="11161508">
                  <a:moveTo>
                    <a:pt x="0" y="0"/>
                  </a:moveTo>
                  <a:lnTo>
                    <a:pt x="11161508" y="0"/>
                  </a:lnTo>
                  <a:lnTo>
                    <a:pt x="11161508" y="11161509"/>
                  </a:lnTo>
                  <a:lnTo>
                    <a:pt x="0" y="1116150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zh-CN" altLang="en-US"/>
            </a:p>
          </p:txBody>
        </p:sp>
      </p:grpSp>
      <p:grpSp>
        <p:nvGrpSpPr>
          <p:cNvPr id="7" name="Group 7"/>
          <p:cNvGrpSpPr/>
          <p:nvPr/>
        </p:nvGrpSpPr>
        <p:grpSpPr>
          <a:xfrm>
            <a:off x="1028700" y="2113463"/>
            <a:ext cx="16230600" cy="7144837"/>
            <a:chOff x="0" y="0"/>
            <a:chExt cx="4274726" cy="1881768"/>
          </a:xfrm>
        </p:grpSpPr>
        <p:sp>
          <p:nvSpPr>
            <p:cNvPr id="8" name="Freeform 8"/>
            <p:cNvSpPr/>
            <p:nvPr/>
          </p:nvSpPr>
          <p:spPr>
            <a:xfrm>
              <a:off x="0" y="0"/>
              <a:ext cx="4274726" cy="1881768"/>
            </a:xfrm>
            <a:custGeom>
              <a:avLst/>
              <a:gdLst/>
              <a:ahLst/>
              <a:cxnLst/>
              <a:rect l="l" t="t" r="r" b="b"/>
              <a:pathLst>
                <a:path w="4274726" h="1881768">
                  <a:moveTo>
                    <a:pt x="21465" y="0"/>
                  </a:moveTo>
                  <a:lnTo>
                    <a:pt x="4253261" y="0"/>
                  </a:lnTo>
                  <a:cubicBezTo>
                    <a:pt x="4265116" y="0"/>
                    <a:pt x="4274726" y="9610"/>
                    <a:pt x="4274726" y="21465"/>
                  </a:cubicBezTo>
                  <a:lnTo>
                    <a:pt x="4274726" y="1860303"/>
                  </a:lnTo>
                  <a:cubicBezTo>
                    <a:pt x="4274726" y="1872158"/>
                    <a:pt x="4265116" y="1881768"/>
                    <a:pt x="4253261" y="1881768"/>
                  </a:cubicBezTo>
                  <a:lnTo>
                    <a:pt x="21465" y="1881768"/>
                  </a:lnTo>
                  <a:cubicBezTo>
                    <a:pt x="9610" y="1881768"/>
                    <a:pt x="0" y="1872158"/>
                    <a:pt x="0" y="1860303"/>
                  </a:cubicBezTo>
                  <a:lnTo>
                    <a:pt x="0" y="21465"/>
                  </a:lnTo>
                  <a:cubicBezTo>
                    <a:pt x="0" y="9610"/>
                    <a:pt x="9610" y="0"/>
                    <a:pt x="21465" y="0"/>
                  </a:cubicBezTo>
                  <a:close/>
                </a:path>
              </a:pathLst>
            </a:custGeom>
            <a:solidFill>
              <a:srgbClr val="FFFFFF"/>
            </a:solidFill>
          </p:spPr>
          <p:txBody>
            <a:bodyPr/>
            <a:lstStyle/>
            <a:p>
              <a:endParaRPr lang="zh-CN" altLang="en-US"/>
            </a:p>
          </p:txBody>
        </p:sp>
        <p:sp>
          <p:nvSpPr>
            <p:cNvPr id="9" name="TextBox 9"/>
            <p:cNvSpPr txBox="1"/>
            <p:nvPr/>
          </p:nvSpPr>
          <p:spPr>
            <a:xfrm>
              <a:off x="0" y="-123825"/>
              <a:ext cx="812800" cy="936625"/>
            </a:xfrm>
            <a:prstGeom prst="rect">
              <a:avLst/>
            </a:prstGeom>
          </p:spPr>
          <p:txBody>
            <a:bodyPr lIns="50800" tIns="50800" rIns="50800" bIns="50800" rtlCol="0" anchor="ctr"/>
            <a:lstStyle/>
            <a:p>
              <a:pPr algn="ctr">
                <a:lnSpc>
                  <a:spcPts val="3500"/>
                </a:lnSpc>
              </a:pPr>
            </a:p>
          </p:txBody>
        </p:sp>
      </p:grpSp>
      <p:sp>
        <p:nvSpPr>
          <p:cNvPr id="10" name="Freeform 10"/>
          <p:cNvSpPr/>
          <p:nvPr/>
        </p:nvSpPr>
        <p:spPr>
          <a:xfrm>
            <a:off x="1973398" y="3107539"/>
            <a:ext cx="1870240" cy="1397579"/>
          </a:xfrm>
          <a:custGeom>
            <a:avLst/>
            <a:gdLst/>
            <a:ahLst/>
            <a:cxnLst/>
            <a:rect l="l" t="t" r="r" b="b"/>
            <a:pathLst>
              <a:path w="1870240" h="1397579">
                <a:moveTo>
                  <a:pt x="0" y="0"/>
                </a:moveTo>
                <a:lnTo>
                  <a:pt x="1870239" y="0"/>
                </a:lnTo>
                <a:lnTo>
                  <a:pt x="1870239" y="1397579"/>
                </a:lnTo>
                <a:lnTo>
                  <a:pt x="0" y="139757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zh-CN" altLang="en-US"/>
          </a:p>
        </p:txBody>
      </p:sp>
      <p:grpSp>
        <p:nvGrpSpPr>
          <p:cNvPr id="11" name="Group 11"/>
          <p:cNvGrpSpPr/>
          <p:nvPr/>
        </p:nvGrpSpPr>
        <p:grpSpPr>
          <a:xfrm>
            <a:off x="4894644" y="5708735"/>
            <a:ext cx="11959315" cy="2931416"/>
            <a:chOff x="0" y="-47625"/>
            <a:chExt cx="15211881" cy="3908554"/>
          </a:xfrm>
        </p:grpSpPr>
        <p:sp>
          <p:nvSpPr>
            <p:cNvPr id="12" name="TextBox 12"/>
            <p:cNvSpPr txBox="1"/>
            <p:nvPr/>
          </p:nvSpPr>
          <p:spPr>
            <a:xfrm>
              <a:off x="0" y="989036"/>
              <a:ext cx="15211881" cy="2871893"/>
            </a:xfrm>
            <a:prstGeom prst="rect">
              <a:avLst/>
            </a:prstGeom>
          </p:spPr>
          <p:txBody>
            <a:bodyPr wrap="square" lIns="0" tIns="0" rIns="0" bIns="0" rtlCol="0" anchor="t">
              <a:spAutoFit/>
            </a:bodyPr>
            <a:lstStyle/>
            <a:p>
              <a:pPr marL="431800" lvl="1" indent="-215900">
                <a:lnSpc>
                  <a:spcPts val="3360"/>
                </a:lnSpc>
                <a:buFont typeface="Arial" panose="020B0604020202020204"/>
                <a:buChar char="•"/>
              </a:pPr>
              <a:r>
                <a:rPr lang="zh-CN" altLang="en-US" sz="2500" b="1" spc="184" dirty="0">
                  <a:solidFill>
                    <a:srgbClr val="000000"/>
                  </a:solidFill>
                  <a:latin typeface="字由点字典黑 35J" panose="00020600040101010101" charset="-122"/>
                </a:rPr>
                <a:t>提供一站式健康服务：</a:t>
              </a:r>
              <a:r>
                <a:rPr lang="zh-CN" altLang="en-US" sz="2500" spc="184" dirty="0">
                  <a:solidFill>
                    <a:srgbClr val="000000"/>
                  </a:solidFill>
                  <a:latin typeface="字由点字典黑 35J" panose="00020600040101010101" charset="-122"/>
                </a:rPr>
                <a:t>能够使用户在</a:t>
              </a:r>
              <a:r>
                <a:rPr lang="zh-CN" altLang="en-US" sz="2500" b="1" spc="184" dirty="0">
                  <a:solidFill>
                    <a:schemeClr val="accent1"/>
                  </a:solidFill>
                  <a:latin typeface="字由点字典黑 35J" panose="00020600040101010101" charset="-122"/>
                </a:rPr>
                <a:t>同一平台</a:t>
              </a:r>
              <a:r>
                <a:rPr lang="zh-CN" altLang="en-US" sz="2500" spc="184" dirty="0">
                  <a:solidFill>
                    <a:srgbClr val="000000"/>
                  </a:solidFill>
                  <a:latin typeface="字由点字典黑 35J" panose="00020600040101010101" charset="-122"/>
                </a:rPr>
                <a:t>上完成各种健康相关的需求。</a:t>
              </a:r>
              <a:endParaRPr lang="en-US" sz="2500" spc="184" dirty="0">
                <a:solidFill>
                  <a:srgbClr val="000000"/>
                </a:solidFill>
                <a:latin typeface="字由点字典黑 35J" panose="00020600040101010101" charset="-122"/>
              </a:endParaRPr>
            </a:p>
            <a:p>
              <a:pPr marL="431800" lvl="1" indent="-215900">
                <a:lnSpc>
                  <a:spcPts val="3360"/>
                </a:lnSpc>
                <a:buFont typeface="Arial" panose="020B0604020202020204"/>
                <a:buChar char="•"/>
              </a:pPr>
              <a:r>
                <a:rPr lang="zh-CN" altLang="en-US" sz="2500" b="1" spc="184" dirty="0">
                  <a:solidFill>
                    <a:srgbClr val="000000"/>
                  </a:solidFill>
                  <a:latin typeface="字由点字典黑 35J" panose="00020600040101010101" charset="-122"/>
                </a:rPr>
                <a:t>创建健康社区：</a:t>
              </a:r>
              <a:r>
                <a:rPr lang="zh-CN" altLang="en-US" sz="2500" spc="184" dirty="0">
                  <a:solidFill>
                    <a:srgbClr val="000000"/>
                  </a:solidFill>
                  <a:latin typeface="字由点字典黑 35J" panose="00020600040101010101" charset="-122"/>
                </a:rPr>
                <a:t>鼓励用户分享，互相学习交流，建立</a:t>
              </a:r>
              <a:r>
                <a:rPr lang="zh-CN" altLang="en-US" sz="2500" b="1" spc="184" dirty="0">
                  <a:solidFill>
                    <a:schemeClr val="accent1"/>
                  </a:solidFill>
                  <a:latin typeface="字由点字典黑 35J" panose="00020600040101010101" charset="-122"/>
                </a:rPr>
                <a:t>积极、健康的社区</a:t>
              </a:r>
              <a:endParaRPr lang="en-US" sz="2500" spc="184" dirty="0">
                <a:solidFill>
                  <a:srgbClr val="000000"/>
                </a:solidFill>
                <a:latin typeface="字由点字典黑 35J" panose="00020600040101010101" charset="-122"/>
              </a:endParaRPr>
            </a:p>
            <a:p>
              <a:pPr marL="431800" lvl="1" indent="-215900">
                <a:lnSpc>
                  <a:spcPts val="3360"/>
                </a:lnSpc>
                <a:buFont typeface="Arial" panose="020B0604020202020204"/>
                <a:buChar char="•"/>
              </a:pPr>
              <a:r>
                <a:rPr lang="zh-CN" altLang="en-US" sz="2500" b="1" spc="184" dirty="0">
                  <a:solidFill>
                    <a:srgbClr val="000000"/>
                  </a:solidFill>
                  <a:latin typeface="字由点字典黑 35J" panose="00020600040101010101" charset="-122"/>
                </a:rPr>
                <a:t>优化用户体验：</a:t>
              </a:r>
              <a:r>
                <a:rPr lang="zh-CN" altLang="en-US" sz="2500" b="1" spc="184" dirty="0">
                  <a:solidFill>
                    <a:schemeClr val="accent1"/>
                  </a:solidFill>
                  <a:latin typeface="字由点字典黑 35J" panose="00020600040101010101" charset="-122"/>
                </a:rPr>
                <a:t>优美、简洁</a:t>
              </a:r>
              <a:r>
                <a:rPr lang="zh-CN" altLang="en-US" sz="2500" spc="184" dirty="0">
                  <a:solidFill>
                    <a:srgbClr val="000000"/>
                  </a:solidFill>
                  <a:latin typeface="字由点字典黑 35J" panose="00020600040101010101" charset="-122"/>
                </a:rPr>
                <a:t>的用户界面带来愉快的视觉体验</a:t>
              </a:r>
              <a:endParaRPr lang="zh-CN" altLang="en-US" sz="2500" spc="184" dirty="0">
                <a:solidFill>
                  <a:srgbClr val="000000"/>
                </a:solidFill>
                <a:latin typeface="字由点字典黑 35J" panose="00020600040101010101" charset="-122"/>
              </a:endParaRPr>
            </a:p>
            <a:p>
              <a:pPr marL="431800" lvl="1" indent="-215900">
                <a:lnSpc>
                  <a:spcPts val="3360"/>
                </a:lnSpc>
                <a:buFont typeface="Arial" panose="020B0604020202020204"/>
                <a:buChar char="•"/>
              </a:pPr>
              <a:r>
                <a:rPr lang="zh-CN" altLang="en-US" sz="2500" b="1" spc="184" dirty="0">
                  <a:solidFill>
                    <a:srgbClr val="000000"/>
                  </a:solidFill>
                  <a:latin typeface="字由点字典黑 35J" panose="00020600040101010101" charset="-122"/>
                </a:rPr>
                <a:t>主要用户群体</a:t>
              </a:r>
              <a:r>
                <a:rPr lang="zh-CN" altLang="en-US" sz="2500" spc="184" dirty="0">
                  <a:solidFill>
                    <a:srgbClr val="000000"/>
                  </a:solidFill>
                  <a:latin typeface="字由点字典黑 35J" panose="00020600040101010101" charset="-122"/>
                </a:rPr>
                <a:t>： 近期有自我诊疗需求以康复的人群，具有长期调养和健康目标的人群等。</a:t>
              </a:r>
              <a:endParaRPr lang="zh-CN" altLang="en-US" sz="2500" spc="184" dirty="0">
                <a:solidFill>
                  <a:srgbClr val="000000"/>
                </a:solidFill>
                <a:latin typeface="字由点字典黑 35J" panose="00020600040101010101" charset="-122"/>
              </a:endParaRPr>
            </a:p>
          </p:txBody>
        </p:sp>
        <p:sp>
          <p:nvSpPr>
            <p:cNvPr id="13" name="TextBox 13"/>
            <p:cNvSpPr txBox="1"/>
            <p:nvPr/>
          </p:nvSpPr>
          <p:spPr>
            <a:xfrm>
              <a:off x="0" y="-47625"/>
              <a:ext cx="15211881" cy="701046"/>
            </a:xfrm>
            <a:prstGeom prst="rect">
              <a:avLst/>
            </a:prstGeom>
          </p:spPr>
          <p:txBody>
            <a:bodyPr lIns="0" tIns="0" rIns="0" bIns="0" rtlCol="0" anchor="t">
              <a:spAutoFit/>
            </a:bodyPr>
            <a:lstStyle/>
            <a:p>
              <a:pPr>
                <a:lnSpc>
                  <a:spcPts val="4055"/>
                </a:lnSpc>
                <a:spcBef>
                  <a:spcPct val="0"/>
                </a:spcBef>
              </a:pPr>
              <a:r>
                <a:rPr lang="en-US" sz="3500" spc="104" dirty="0" err="1">
                  <a:solidFill>
                    <a:srgbClr val="6583FF"/>
                  </a:solidFill>
                  <a:ea typeface="字由点字倔强黑" panose="00020600040101010101" charset="-122"/>
                </a:rPr>
                <a:t>系统目标</a:t>
              </a:r>
              <a:endParaRPr lang="en-US" sz="3500" spc="104" dirty="0">
                <a:solidFill>
                  <a:srgbClr val="6583FF"/>
                </a:solidFill>
                <a:ea typeface="字由点字倔强黑" panose="00020600040101010101" charset="-122"/>
              </a:endParaRPr>
            </a:p>
          </p:txBody>
        </p:sp>
      </p:grpSp>
      <p:grpSp>
        <p:nvGrpSpPr>
          <p:cNvPr id="14" name="Group 14"/>
          <p:cNvGrpSpPr/>
          <p:nvPr/>
        </p:nvGrpSpPr>
        <p:grpSpPr>
          <a:xfrm>
            <a:off x="1973398" y="6172037"/>
            <a:ext cx="1870240" cy="1397579"/>
            <a:chOff x="0" y="0"/>
            <a:chExt cx="2493653" cy="1863439"/>
          </a:xfrm>
        </p:grpSpPr>
        <p:grpSp>
          <p:nvGrpSpPr>
            <p:cNvPr id="15" name="Group 15"/>
            <p:cNvGrpSpPr/>
            <p:nvPr/>
          </p:nvGrpSpPr>
          <p:grpSpPr>
            <a:xfrm>
              <a:off x="0" y="0"/>
              <a:ext cx="2493653" cy="1863439"/>
              <a:chOff x="0" y="0"/>
              <a:chExt cx="492573" cy="368087"/>
            </a:xfrm>
          </p:grpSpPr>
          <p:sp>
            <p:nvSpPr>
              <p:cNvPr id="16" name="Freeform 16"/>
              <p:cNvSpPr/>
              <p:nvPr/>
            </p:nvSpPr>
            <p:spPr>
              <a:xfrm>
                <a:off x="0" y="0"/>
                <a:ext cx="492573" cy="368087"/>
              </a:xfrm>
              <a:custGeom>
                <a:avLst/>
                <a:gdLst/>
                <a:ahLst/>
                <a:cxnLst/>
                <a:rect l="l" t="t" r="r" b="b"/>
                <a:pathLst>
                  <a:path w="492573" h="368087">
                    <a:moveTo>
                      <a:pt x="99349" y="0"/>
                    </a:moveTo>
                    <a:lnTo>
                      <a:pt x="393225" y="0"/>
                    </a:lnTo>
                    <a:cubicBezTo>
                      <a:pt x="419574" y="0"/>
                      <a:pt x="444843" y="10467"/>
                      <a:pt x="463475" y="29099"/>
                    </a:cubicBezTo>
                    <a:cubicBezTo>
                      <a:pt x="482106" y="47730"/>
                      <a:pt x="492573" y="73000"/>
                      <a:pt x="492573" y="99349"/>
                    </a:cubicBezTo>
                    <a:lnTo>
                      <a:pt x="492573" y="268738"/>
                    </a:lnTo>
                    <a:cubicBezTo>
                      <a:pt x="492573" y="323607"/>
                      <a:pt x="448093" y="368087"/>
                      <a:pt x="393225" y="368087"/>
                    </a:cubicBezTo>
                    <a:lnTo>
                      <a:pt x="99349" y="368087"/>
                    </a:lnTo>
                    <a:cubicBezTo>
                      <a:pt x="44480" y="368087"/>
                      <a:pt x="0" y="323607"/>
                      <a:pt x="0" y="268738"/>
                    </a:cubicBezTo>
                    <a:lnTo>
                      <a:pt x="0" y="99349"/>
                    </a:lnTo>
                    <a:cubicBezTo>
                      <a:pt x="0" y="44480"/>
                      <a:pt x="44480" y="0"/>
                      <a:pt x="99349" y="0"/>
                    </a:cubicBezTo>
                    <a:close/>
                  </a:path>
                </a:pathLst>
              </a:custGeom>
              <a:solidFill>
                <a:srgbClr val="000000">
                  <a:alpha val="0"/>
                </a:srgbClr>
              </a:solidFill>
              <a:ln w="38100">
                <a:solidFill>
                  <a:srgbClr val="C1DBFE"/>
                </a:solidFill>
              </a:ln>
            </p:spPr>
            <p:txBody>
              <a:bodyPr/>
              <a:lstStyle/>
              <a:p>
                <a:endParaRPr lang="zh-CN" altLang="en-US"/>
              </a:p>
            </p:txBody>
          </p:sp>
          <p:sp>
            <p:nvSpPr>
              <p:cNvPr id="17" name="TextBox 17"/>
              <p:cNvSpPr txBox="1"/>
              <p:nvPr/>
            </p:nvSpPr>
            <p:spPr>
              <a:xfrm>
                <a:off x="0" y="-47625"/>
                <a:ext cx="812800" cy="860425"/>
              </a:xfrm>
              <a:prstGeom prst="rect">
                <a:avLst/>
              </a:prstGeom>
            </p:spPr>
            <p:txBody>
              <a:bodyPr lIns="50800" tIns="50800" rIns="50800" bIns="50800" rtlCol="0" anchor="ctr"/>
              <a:lstStyle/>
              <a:p>
                <a:pPr algn="ctr">
                  <a:lnSpc>
                    <a:spcPts val="2840"/>
                  </a:lnSpc>
                </a:pPr>
              </a:p>
            </p:txBody>
          </p:sp>
        </p:grpSp>
        <p:sp>
          <p:nvSpPr>
            <p:cNvPr id="18" name="Freeform 18"/>
            <p:cNvSpPr/>
            <p:nvPr/>
          </p:nvSpPr>
          <p:spPr>
            <a:xfrm>
              <a:off x="550823" y="379978"/>
              <a:ext cx="1392008" cy="1103483"/>
            </a:xfrm>
            <a:custGeom>
              <a:avLst/>
              <a:gdLst/>
              <a:ahLst/>
              <a:cxnLst/>
              <a:rect l="l" t="t" r="r" b="b"/>
              <a:pathLst>
                <a:path w="1392008" h="1103483">
                  <a:moveTo>
                    <a:pt x="0" y="0"/>
                  </a:moveTo>
                  <a:lnTo>
                    <a:pt x="1392008" y="0"/>
                  </a:lnTo>
                  <a:lnTo>
                    <a:pt x="1392008" y="1103483"/>
                  </a:lnTo>
                  <a:lnTo>
                    <a:pt x="0" y="1103483"/>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zh-CN" altLang="en-US"/>
            </a:p>
          </p:txBody>
        </p:sp>
      </p:grpSp>
      <p:sp>
        <p:nvSpPr>
          <p:cNvPr id="19" name="TextBox 19"/>
          <p:cNvSpPr txBox="1"/>
          <p:nvPr/>
        </p:nvSpPr>
        <p:spPr>
          <a:xfrm>
            <a:off x="1028700" y="923925"/>
            <a:ext cx="16230600" cy="863600"/>
          </a:xfrm>
          <a:prstGeom prst="rect">
            <a:avLst/>
          </a:prstGeom>
        </p:spPr>
        <p:txBody>
          <a:bodyPr lIns="0" tIns="0" rIns="0" bIns="0" rtlCol="0" anchor="t">
            <a:spAutoFit/>
          </a:bodyPr>
          <a:lstStyle/>
          <a:p>
            <a:pPr algn="ctr">
              <a:lnSpc>
                <a:spcPts val="7000"/>
              </a:lnSpc>
            </a:pPr>
            <a:r>
              <a:rPr lang="en-US" sz="5000" spc="1335">
                <a:solidFill>
                  <a:srgbClr val="FFFFFF"/>
                </a:solidFill>
                <a:ea typeface="字由点字倔强黑" panose="00020600040101010101" charset="-122"/>
              </a:rPr>
              <a:t>什么是HelloHealth？</a:t>
            </a:r>
            <a:endParaRPr lang="en-US" sz="5000" spc="1335">
              <a:solidFill>
                <a:srgbClr val="FFFFFF"/>
              </a:solidFill>
              <a:ea typeface="字由点字倔强黑" panose="00020600040101010101" charset="-122"/>
            </a:endParaRPr>
          </a:p>
        </p:txBody>
      </p:sp>
      <p:grpSp>
        <p:nvGrpSpPr>
          <p:cNvPr id="20" name="Group 20"/>
          <p:cNvGrpSpPr/>
          <p:nvPr/>
        </p:nvGrpSpPr>
        <p:grpSpPr>
          <a:xfrm>
            <a:off x="4881472" y="2544014"/>
            <a:ext cx="12353608" cy="2054961"/>
            <a:chOff x="0" y="-47625"/>
            <a:chExt cx="15963318" cy="2739951"/>
          </a:xfrm>
        </p:grpSpPr>
        <p:sp>
          <p:nvSpPr>
            <p:cNvPr id="21" name="TextBox 21"/>
            <p:cNvSpPr txBox="1"/>
            <p:nvPr/>
          </p:nvSpPr>
          <p:spPr>
            <a:xfrm>
              <a:off x="0" y="989036"/>
              <a:ext cx="15963318" cy="1703290"/>
            </a:xfrm>
            <a:prstGeom prst="rect">
              <a:avLst/>
            </a:prstGeom>
          </p:spPr>
          <p:txBody>
            <a:bodyPr wrap="square" lIns="0" tIns="0" rIns="0" bIns="0" rtlCol="0" anchor="t">
              <a:spAutoFit/>
            </a:bodyPr>
            <a:lstStyle/>
            <a:p>
              <a:pPr marL="431800" lvl="1" indent="-215900">
                <a:lnSpc>
                  <a:spcPts val="3360"/>
                </a:lnSpc>
                <a:spcBef>
                  <a:spcPct val="0"/>
                </a:spcBef>
                <a:buFont typeface="Arial" panose="020B0604020202020204"/>
                <a:buChar char="•"/>
              </a:pPr>
              <a:r>
                <a:rPr lang="zh-CN" altLang="en-US" sz="2500" b="1" spc="184" dirty="0">
                  <a:solidFill>
                    <a:schemeClr val="accent1"/>
                  </a:solidFill>
                </a:rPr>
                <a:t>综合性</a:t>
              </a:r>
              <a:r>
                <a:rPr lang="zh-CN" altLang="en-US" sz="2500" spc="184" dirty="0">
                  <a:solidFill>
                    <a:srgbClr val="000000"/>
                  </a:solidFill>
                </a:rPr>
                <a:t>的在线健康管理平台</a:t>
              </a:r>
              <a:endParaRPr lang="en-US" altLang="zh-CN" sz="2500" spc="184" dirty="0">
                <a:solidFill>
                  <a:srgbClr val="000000"/>
                </a:solidFill>
              </a:endParaRPr>
            </a:p>
            <a:p>
              <a:pPr marL="431800" lvl="1" indent="-215900">
                <a:lnSpc>
                  <a:spcPts val="3360"/>
                </a:lnSpc>
                <a:spcBef>
                  <a:spcPct val="0"/>
                </a:spcBef>
                <a:buFont typeface="Arial" panose="020B0604020202020204"/>
                <a:buChar char="•"/>
              </a:pPr>
              <a:r>
                <a:rPr lang="zh-CN" altLang="en-US" sz="2500" spc="184" dirty="0">
                  <a:solidFill>
                    <a:srgbClr val="000000"/>
                  </a:solidFill>
                </a:rPr>
                <a:t>提供</a:t>
              </a:r>
              <a:r>
                <a:rPr lang="zh-CN" altLang="en-US" sz="2500" b="1" spc="184" dirty="0">
                  <a:solidFill>
                    <a:schemeClr val="accent1"/>
                  </a:solidFill>
                </a:rPr>
                <a:t>健康日历、药品信息查询、健康资讯获取、社区论坛互动</a:t>
              </a:r>
              <a:r>
                <a:rPr lang="zh-CN" altLang="en-US" sz="2500" spc="184" dirty="0">
                  <a:solidFill>
                    <a:srgbClr val="000000"/>
                  </a:solidFill>
                </a:rPr>
                <a:t>等多个功能模块</a:t>
              </a:r>
              <a:endParaRPr lang="en-US" altLang="zh-CN" sz="2500" spc="184" dirty="0">
                <a:solidFill>
                  <a:srgbClr val="000000"/>
                </a:solidFill>
              </a:endParaRPr>
            </a:p>
            <a:p>
              <a:pPr marL="431800" lvl="1" indent="-215900">
                <a:lnSpc>
                  <a:spcPts val="3360"/>
                </a:lnSpc>
                <a:spcBef>
                  <a:spcPct val="0"/>
                </a:spcBef>
                <a:buFont typeface="Arial" panose="020B0604020202020204"/>
                <a:buChar char="•"/>
              </a:pPr>
              <a:r>
                <a:rPr lang="zh-CN" altLang="en-US" sz="2500" spc="184" dirty="0">
                  <a:solidFill>
                    <a:srgbClr val="000000"/>
                  </a:solidFill>
                </a:rPr>
                <a:t>配套的</a:t>
              </a:r>
              <a:r>
                <a:rPr lang="zh-CN" altLang="en-US" sz="2500" b="1" spc="184" dirty="0">
                  <a:solidFill>
                    <a:schemeClr val="accent1"/>
                  </a:solidFill>
                </a:rPr>
                <a:t>管理员系统</a:t>
              </a:r>
              <a:endParaRPr lang="en-US" altLang="zh-CN" sz="2500" b="1" spc="184" dirty="0">
                <a:solidFill>
                  <a:schemeClr val="accent1"/>
                </a:solidFill>
              </a:endParaRPr>
            </a:p>
          </p:txBody>
        </p:sp>
        <p:sp>
          <p:nvSpPr>
            <p:cNvPr id="22" name="TextBox 22"/>
            <p:cNvSpPr txBox="1"/>
            <p:nvPr/>
          </p:nvSpPr>
          <p:spPr>
            <a:xfrm>
              <a:off x="0" y="-47625"/>
              <a:ext cx="15211881" cy="701047"/>
            </a:xfrm>
            <a:prstGeom prst="rect">
              <a:avLst/>
            </a:prstGeom>
          </p:spPr>
          <p:txBody>
            <a:bodyPr lIns="0" tIns="0" rIns="0" bIns="0" rtlCol="0" anchor="t">
              <a:spAutoFit/>
            </a:bodyPr>
            <a:lstStyle/>
            <a:p>
              <a:pPr>
                <a:lnSpc>
                  <a:spcPts val="4055"/>
                </a:lnSpc>
                <a:spcBef>
                  <a:spcPct val="0"/>
                </a:spcBef>
              </a:pPr>
              <a:r>
                <a:rPr lang="en-US" sz="3500" spc="104" dirty="0" err="1">
                  <a:solidFill>
                    <a:srgbClr val="6583FF"/>
                  </a:solidFill>
                  <a:ea typeface="字由点字倔强黑" panose="00020600040101010101" charset="-122"/>
                </a:rPr>
                <a:t>系统简介</a:t>
              </a:r>
              <a:endParaRPr lang="en-US" sz="3500" spc="104" dirty="0">
                <a:solidFill>
                  <a:srgbClr val="6583FF"/>
                </a:solidFill>
                <a:ea typeface="字由点字倔强黑" panose="00020600040101010101" charset="-122"/>
              </a:endParaRPr>
            </a:p>
          </p:txBody>
        </p:sp>
      </p:grpSp>
      <p:sp>
        <p:nvSpPr>
          <p:cNvPr id="23" name="AutoShape 23"/>
          <p:cNvSpPr/>
          <p:nvPr/>
        </p:nvSpPr>
        <p:spPr>
          <a:xfrm flipH="1">
            <a:off x="1973398" y="5019675"/>
            <a:ext cx="14316984" cy="0"/>
          </a:xfrm>
          <a:prstGeom prst="line">
            <a:avLst/>
          </a:prstGeom>
          <a:ln w="19050" cap="rnd">
            <a:solidFill>
              <a:srgbClr val="99ADFF"/>
            </a:solidFill>
            <a:prstDash val="lgDash"/>
            <a:headEnd type="none" w="sm" len="sm"/>
            <a:tailEnd type="none" w="sm" len="sm"/>
          </a:ln>
        </p:spPr>
        <p:txBody>
          <a:bodyPr/>
          <a:lstStyle/>
          <a:p>
            <a:endParaRPr lang="zh-CN" alt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515423" y="-5633065"/>
            <a:ext cx="26785445" cy="20442086"/>
            <a:chOff x="0" y="0"/>
            <a:chExt cx="35713927" cy="27256115"/>
          </a:xfrm>
        </p:grpSpPr>
        <p:sp>
          <p:nvSpPr>
            <p:cNvPr id="3" name="Freeform 3"/>
            <p:cNvSpPr/>
            <p:nvPr/>
          </p:nvSpPr>
          <p:spPr>
            <a:xfrm rot="-5400000">
              <a:off x="9440965" y="-5164341"/>
              <a:ext cx="17607669" cy="27936350"/>
            </a:xfrm>
            <a:custGeom>
              <a:avLst/>
              <a:gdLst/>
              <a:ahLst/>
              <a:cxnLst/>
              <a:rect l="l" t="t" r="r" b="b"/>
              <a:pathLst>
                <a:path w="17607669" h="27936350">
                  <a:moveTo>
                    <a:pt x="0" y="0"/>
                  </a:moveTo>
                  <a:lnTo>
                    <a:pt x="17607669" y="0"/>
                  </a:lnTo>
                  <a:lnTo>
                    <a:pt x="17607669" y="27936351"/>
                  </a:lnTo>
                  <a:lnTo>
                    <a:pt x="0" y="27936351"/>
                  </a:lnTo>
                  <a:lnTo>
                    <a:pt x="0" y="0"/>
                  </a:lnTo>
                  <a:close/>
                </a:path>
              </a:pathLst>
            </a:custGeom>
            <a:blipFill>
              <a:blip r:embed="rId1"/>
              <a:stretch>
                <a:fillRect/>
              </a:stretch>
            </a:blipFill>
          </p:spPr>
        </p:sp>
        <p:sp>
          <p:nvSpPr>
            <p:cNvPr id="4" name="Freeform 4"/>
            <p:cNvSpPr/>
            <p:nvPr/>
          </p:nvSpPr>
          <p:spPr>
            <a:xfrm rot="-5400000">
              <a:off x="22416472" y="4310214"/>
              <a:ext cx="13297454" cy="13297454"/>
            </a:xfrm>
            <a:custGeom>
              <a:avLst/>
              <a:gdLst/>
              <a:ahLst/>
              <a:cxnLst/>
              <a:rect l="l" t="t" r="r" b="b"/>
              <a:pathLst>
                <a:path w="13297454" h="13297454">
                  <a:moveTo>
                    <a:pt x="0" y="0"/>
                  </a:moveTo>
                  <a:lnTo>
                    <a:pt x="13297455" y="0"/>
                  </a:lnTo>
                  <a:lnTo>
                    <a:pt x="13297455" y="13297455"/>
                  </a:lnTo>
                  <a:lnTo>
                    <a:pt x="0" y="13297455"/>
                  </a:lnTo>
                  <a:lnTo>
                    <a:pt x="0" y="0"/>
                  </a:lnTo>
                  <a:close/>
                </a:path>
              </a:pathLst>
            </a:custGeom>
            <a:blipFill>
              <a:blip r:embed="rId2"/>
              <a:stretch>
                <a:fillRect/>
              </a:stretch>
            </a:blipFill>
          </p:spPr>
        </p:sp>
        <p:sp>
          <p:nvSpPr>
            <p:cNvPr id="5" name="Freeform 5"/>
            <p:cNvSpPr/>
            <p:nvPr/>
          </p:nvSpPr>
          <p:spPr>
            <a:xfrm>
              <a:off x="0" y="16094606"/>
              <a:ext cx="11161508" cy="11161508"/>
            </a:xfrm>
            <a:custGeom>
              <a:avLst/>
              <a:gdLst/>
              <a:ahLst/>
              <a:cxnLst/>
              <a:rect l="l" t="t" r="r" b="b"/>
              <a:pathLst>
                <a:path w="11161508" h="11161508">
                  <a:moveTo>
                    <a:pt x="0" y="0"/>
                  </a:moveTo>
                  <a:lnTo>
                    <a:pt x="11161508" y="0"/>
                  </a:lnTo>
                  <a:lnTo>
                    <a:pt x="11161508" y="11161509"/>
                  </a:lnTo>
                  <a:lnTo>
                    <a:pt x="0" y="11161509"/>
                  </a:lnTo>
                  <a:lnTo>
                    <a:pt x="0" y="0"/>
                  </a:lnTo>
                  <a:close/>
                </a:path>
              </a:pathLst>
            </a:custGeom>
            <a:blipFill>
              <a:blip r:embed="rId2"/>
              <a:stretch>
                <a:fillRect/>
              </a:stretch>
            </a:blipFill>
          </p:spPr>
        </p:sp>
      </p:grpSp>
      <p:grpSp>
        <p:nvGrpSpPr>
          <p:cNvPr id="6" name="Group 6"/>
          <p:cNvGrpSpPr/>
          <p:nvPr/>
        </p:nvGrpSpPr>
        <p:grpSpPr>
          <a:xfrm>
            <a:off x="618025" y="737290"/>
            <a:ext cx="16518549" cy="9002350"/>
            <a:chOff x="-104096" y="-123825"/>
            <a:chExt cx="4274726" cy="1978367"/>
          </a:xfrm>
        </p:grpSpPr>
        <p:sp>
          <p:nvSpPr>
            <p:cNvPr id="7" name="Freeform 7"/>
            <p:cNvSpPr/>
            <p:nvPr/>
          </p:nvSpPr>
          <p:spPr>
            <a:xfrm>
              <a:off x="-104096" y="-15649"/>
              <a:ext cx="4274726" cy="1870191"/>
            </a:xfrm>
            <a:custGeom>
              <a:avLst/>
              <a:gdLst/>
              <a:ahLst/>
              <a:cxnLst/>
              <a:rect l="l" t="t" r="r" b="b"/>
              <a:pathLst>
                <a:path w="4274726" h="1870191">
                  <a:moveTo>
                    <a:pt x="21465" y="0"/>
                  </a:moveTo>
                  <a:lnTo>
                    <a:pt x="4253261" y="0"/>
                  </a:lnTo>
                  <a:cubicBezTo>
                    <a:pt x="4265116" y="0"/>
                    <a:pt x="4274726" y="9610"/>
                    <a:pt x="4274726" y="21465"/>
                  </a:cubicBezTo>
                  <a:lnTo>
                    <a:pt x="4274726" y="1848727"/>
                  </a:lnTo>
                  <a:cubicBezTo>
                    <a:pt x="4274726" y="1860581"/>
                    <a:pt x="4265116" y="1870191"/>
                    <a:pt x="4253261" y="1870191"/>
                  </a:cubicBezTo>
                  <a:lnTo>
                    <a:pt x="21465" y="1870191"/>
                  </a:lnTo>
                  <a:cubicBezTo>
                    <a:pt x="9610" y="1870191"/>
                    <a:pt x="0" y="1860581"/>
                    <a:pt x="0" y="1848727"/>
                  </a:cubicBezTo>
                  <a:lnTo>
                    <a:pt x="0" y="21465"/>
                  </a:lnTo>
                  <a:cubicBezTo>
                    <a:pt x="0" y="9610"/>
                    <a:pt x="9610" y="0"/>
                    <a:pt x="21465" y="0"/>
                  </a:cubicBezTo>
                  <a:close/>
                </a:path>
              </a:pathLst>
            </a:custGeom>
            <a:solidFill>
              <a:srgbClr val="FFFFFF"/>
            </a:solidFill>
          </p:spPr>
        </p:sp>
        <p:sp>
          <p:nvSpPr>
            <p:cNvPr id="8" name="TextBox 8"/>
            <p:cNvSpPr txBox="1"/>
            <p:nvPr/>
          </p:nvSpPr>
          <p:spPr>
            <a:xfrm>
              <a:off x="0" y="-123825"/>
              <a:ext cx="812800" cy="936625"/>
            </a:xfrm>
            <a:prstGeom prst="rect">
              <a:avLst/>
            </a:prstGeom>
          </p:spPr>
          <p:txBody>
            <a:bodyPr lIns="50800" tIns="50800" rIns="50800" bIns="50800" rtlCol="0" anchor="ctr"/>
            <a:lstStyle/>
            <a:p>
              <a:pPr algn="ctr">
                <a:lnSpc>
                  <a:spcPts val="3500"/>
                </a:lnSpc>
              </a:pPr>
            </a:p>
          </p:txBody>
        </p:sp>
      </p:grpSp>
      <p:sp>
        <p:nvSpPr>
          <p:cNvPr id="9" name="TextBox 9"/>
          <p:cNvSpPr txBox="1"/>
          <p:nvPr/>
        </p:nvSpPr>
        <p:spPr>
          <a:xfrm>
            <a:off x="457200" y="114300"/>
            <a:ext cx="16230600" cy="937260"/>
          </a:xfrm>
          <a:prstGeom prst="rect">
            <a:avLst/>
          </a:prstGeom>
        </p:spPr>
        <p:txBody>
          <a:bodyPr lIns="0" tIns="0" rIns="0" bIns="0" rtlCol="0" anchor="t">
            <a:noAutofit/>
          </a:bodyPr>
          <a:lstStyle/>
          <a:p>
            <a:pPr marL="539750" lvl="1" indent="0">
              <a:lnSpc>
                <a:spcPts val="8400"/>
              </a:lnSpc>
              <a:buFont typeface="Arial" panose="020B0604020202020204"/>
              <a:buNone/>
            </a:pPr>
            <a:r>
              <a:rPr lang="en-US" altLang="zh-CN" sz="5000" spc="459" dirty="0">
                <a:solidFill>
                  <a:srgbClr val="FFFFFF"/>
                </a:solidFill>
                <a:ea typeface="字由点字倔强黑" panose="00020600040101010101" charset="-122"/>
              </a:rPr>
              <a:t> </a:t>
            </a:r>
            <a:r>
              <a:rPr lang="zh-CN" altLang="en-US" sz="5000" spc="459" dirty="0">
                <a:solidFill>
                  <a:srgbClr val="FFFFFF"/>
                </a:solidFill>
                <a:latin typeface="宋体" panose="02010600030101010101" pitchFamily="2" charset="-122"/>
                <a:ea typeface="宋体" panose="02010600030101010101" pitchFamily="2" charset="-122"/>
              </a:rPr>
              <a:t>界面设计</a:t>
            </a:r>
            <a:endParaRPr lang="zh-CN" altLang="en-US" sz="5000" spc="459" dirty="0">
              <a:solidFill>
                <a:srgbClr val="FFFFFF"/>
              </a:solidFill>
              <a:latin typeface="宋体" panose="02010600030101010101" pitchFamily="2" charset="-122"/>
              <a:ea typeface="宋体" panose="02010600030101010101" pitchFamily="2" charset="-122"/>
            </a:endParaRPr>
          </a:p>
        </p:txBody>
      </p:sp>
      <p:sp>
        <p:nvSpPr>
          <p:cNvPr id="100" name="文本框 99"/>
          <p:cNvSpPr txBox="1"/>
          <p:nvPr/>
        </p:nvSpPr>
        <p:spPr>
          <a:xfrm>
            <a:off x="1447800" y="2573655"/>
            <a:ext cx="5080000" cy="583565"/>
          </a:xfrm>
          <a:prstGeom prst="rect">
            <a:avLst/>
          </a:prstGeom>
          <a:noFill/>
          <a:ln w="9525">
            <a:noFill/>
          </a:ln>
        </p:spPr>
        <p:txBody>
          <a:bodyPr>
            <a:spAutoFit/>
          </a:bodyPr>
          <a:p>
            <a:pPr indent="0"/>
            <a:r>
              <a:rPr lang="zh-CN" sz="3200" b="1">
                <a:solidFill>
                  <a:srgbClr val="000000"/>
                </a:solidFill>
                <a:ea typeface="宋体" panose="02010600030101010101" pitchFamily="2" charset="-122"/>
              </a:rPr>
              <a:t>健康日历子系统</a:t>
            </a:r>
            <a:endParaRPr lang="zh-CN" sz="3200" b="1">
              <a:solidFill>
                <a:srgbClr val="000000"/>
              </a:solidFill>
              <a:ea typeface="宋体" panose="02010600030101010101" pitchFamily="2" charset="-122"/>
            </a:endParaRPr>
          </a:p>
        </p:txBody>
      </p:sp>
      <p:pic>
        <p:nvPicPr>
          <p:cNvPr id="12" name="图片 3"/>
          <p:cNvPicPr>
            <a:picLocks noChangeAspect="1" noChangeArrowheads="1"/>
          </p:cNvPicPr>
          <p:nvPr>
            <p:custDataLst>
              <p:tags r:id="rId3"/>
            </p:custDataLst>
          </p:nvPr>
        </p:nvPicPr>
        <p:blipFill>
          <a:blip r:embed="rId4">
            <a:extLst>
              <a:ext uri="{28A0092B-C50C-407E-A947-70E740481C1C}">
                <a14:useLocalDpi xmlns:a14="http://schemas.microsoft.com/office/drawing/2010/main" val="0"/>
              </a:ext>
            </a:extLst>
          </a:blip>
          <a:srcRect/>
          <a:stretch>
            <a:fillRect/>
          </a:stretch>
        </p:blipFill>
        <p:spPr>
          <a:xfrm>
            <a:off x="1295400" y="3543300"/>
            <a:ext cx="7724775" cy="5034915"/>
          </a:xfrm>
          <a:prstGeom prst="rect">
            <a:avLst/>
          </a:prstGeom>
          <a:noFill/>
          <a:ln>
            <a:noFill/>
          </a:ln>
        </p:spPr>
      </p:pic>
      <p:pic>
        <p:nvPicPr>
          <p:cNvPr id="13" name="图片 12"/>
          <p:cNvPicPr>
            <a:picLocks noChangeAspect="1"/>
          </p:cNvPicPr>
          <p:nvPr>
            <p:custDataLst>
              <p:tags r:id="rId5"/>
            </p:custDataLst>
          </p:nvPr>
        </p:nvPicPr>
        <p:blipFill>
          <a:blip r:embed="rId6"/>
          <a:stretch>
            <a:fillRect/>
          </a:stretch>
        </p:blipFill>
        <p:spPr>
          <a:xfrm>
            <a:off x="9525000" y="2319655"/>
            <a:ext cx="3478530" cy="748157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515423" y="-5633065"/>
            <a:ext cx="26785445" cy="20442086"/>
            <a:chOff x="0" y="0"/>
            <a:chExt cx="35713927" cy="27256115"/>
          </a:xfrm>
        </p:grpSpPr>
        <p:sp>
          <p:nvSpPr>
            <p:cNvPr id="3" name="Freeform 3"/>
            <p:cNvSpPr/>
            <p:nvPr/>
          </p:nvSpPr>
          <p:spPr>
            <a:xfrm rot="-5400000">
              <a:off x="9440965" y="-5164341"/>
              <a:ext cx="17607669" cy="27936350"/>
            </a:xfrm>
            <a:custGeom>
              <a:avLst/>
              <a:gdLst/>
              <a:ahLst/>
              <a:cxnLst/>
              <a:rect l="l" t="t" r="r" b="b"/>
              <a:pathLst>
                <a:path w="17607669" h="27936350">
                  <a:moveTo>
                    <a:pt x="0" y="0"/>
                  </a:moveTo>
                  <a:lnTo>
                    <a:pt x="17607669" y="0"/>
                  </a:lnTo>
                  <a:lnTo>
                    <a:pt x="17607669" y="27936351"/>
                  </a:lnTo>
                  <a:lnTo>
                    <a:pt x="0" y="27936351"/>
                  </a:lnTo>
                  <a:lnTo>
                    <a:pt x="0" y="0"/>
                  </a:lnTo>
                  <a:close/>
                </a:path>
              </a:pathLst>
            </a:custGeom>
            <a:blipFill>
              <a:blip r:embed="rId1"/>
              <a:stretch>
                <a:fillRect/>
              </a:stretch>
            </a:blipFill>
          </p:spPr>
        </p:sp>
        <p:sp>
          <p:nvSpPr>
            <p:cNvPr id="4" name="Freeform 4"/>
            <p:cNvSpPr/>
            <p:nvPr/>
          </p:nvSpPr>
          <p:spPr>
            <a:xfrm rot="-5400000">
              <a:off x="22416472" y="4310214"/>
              <a:ext cx="13297454" cy="13297454"/>
            </a:xfrm>
            <a:custGeom>
              <a:avLst/>
              <a:gdLst/>
              <a:ahLst/>
              <a:cxnLst/>
              <a:rect l="l" t="t" r="r" b="b"/>
              <a:pathLst>
                <a:path w="13297454" h="13297454">
                  <a:moveTo>
                    <a:pt x="0" y="0"/>
                  </a:moveTo>
                  <a:lnTo>
                    <a:pt x="13297455" y="0"/>
                  </a:lnTo>
                  <a:lnTo>
                    <a:pt x="13297455" y="13297455"/>
                  </a:lnTo>
                  <a:lnTo>
                    <a:pt x="0" y="13297455"/>
                  </a:lnTo>
                  <a:lnTo>
                    <a:pt x="0" y="0"/>
                  </a:lnTo>
                  <a:close/>
                </a:path>
              </a:pathLst>
            </a:custGeom>
            <a:blipFill>
              <a:blip r:embed="rId2"/>
              <a:stretch>
                <a:fillRect/>
              </a:stretch>
            </a:blipFill>
          </p:spPr>
        </p:sp>
        <p:sp>
          <p:nvSpPr>
            <p:cNvPr id="5" name="Freeform 5"/>
            <p:cNvSpPr/>
            <p:nvPr/>
          </p:nvSpPr>
          <p:spPr>
            <a:xfrm>
              <a:off x="0" y="16094606"/>
              <a:ext cx="11161508" cy="11161508"/>
            </a:xfrm>
            <a:custGeom>
              <a:avLst/>
              <a:gdLst/>
              <a:ahLst/>
              <a:cxnLst/>
              <a:rect l="l" t="t" r="r" b="b"/>
              <a:pathLst>
                <a:path w="11161508" h="11161508">
                  <a:moveTo>
                    <a:pt x="0" y="0"/>
                  </a:moveTo>
                  <a:lnTo>
                    <a:pt x="11161508" y="0"/>
                  </a:lnTo>
                  <a:lnTo>
                    <a:pt x="11161508" y="11161509"/>
                  </a:lnTo>
                  <a:lnTo>
                    <a:pt x="0" y="11161509"/>
                  </a:lnTo>
                  <a:lnTo>
                    <a:pt x="0" y="0"/>
                  </a:lnTo>
                  <a:close/>
                </a:path>
              </a:pathLst>
            </a:custGeom>
            <a:blipFill>
              <a:blip r:embed="rId2"/>
              <a:stretch>
                <a:fillRect/>
              </a:stretch>
            </a:blipFill>
          </p:spPr>
        </p:sp>
      </p:grpSp>
      <p:grpSp>
        <p:nvGrpSpPr>
          <p:cNvPr id="6" name="Group 6"/>
          <p:cNvGrpSpPr/>
          <p:nvPr/>
        </p:nvGrpSpPr>
        <p:grpSpPr>
          <a:xfrm>
            <a:off x="618025" y="737290"/>
            <a:ext cx="16518549" cy="9002350"/>
            <a:chOff x="-104096" y="-123825"/>
            <a:chExt cx="4274726" cy="1978367"/>
          </a:xfrm>
        </p:grpSpPr>
        <p:sp>
          <p:nvSpPr>
            <p:cNvPr id="7" name="Freeform 7"/>
            <p:cNvSpPr/>
            <p:nvPr/>
          </p:nvSpPr>
          <p:spPr>
            <a:xfrm>
              <a:off x="-104096" y="-15649"/>
              <a:ext cx="4274726" cy="1870191"/>
            </a:xfrm>
            <a:custGeom>
              <a:avLst/>
              <a:gdLst/>
              <a:ahLst/>
              <a:cxnLst/>
              <a:rect l="l" t="t" r="r" b="b"/>
              <a:pathLst>
                <a:path w="4274726" h="1870191">
                  <a:moveTo>
                    <a:pt x="21465" y="0"/>
                  </a:moveTo>
                  <a:lnTo>
                    <a:pt x="4253261" y="0"/>
                  </a:lnTo>
                  <a:cubicBezTo>
                    <a:pt x="4265116" y="0"/>
                    <a:pt x="4274726" y="9610"/>
                    <a:pt x="4274726" y="21465"/>
                  </a:cubicBezTo>
                  <a:lnTo>
                    <a:pt x="4274726" y="1848727"/>
                  </a:lnTo>
                  <a:cubicBezTo>
                    <a:pt x="4274726" y="1860581"/>
                    <a:pt x="4265116" y="1870191"/>
                    <a:pt x="4253261" y="1870191"/>
                  </a:cubicBezTo>
                  <a:lnTo>
                    <a:pt x="21465" y="1870191"/>
                  </a:lnTo>
                  <a:cubicBezTo>
                    <a:pt x="9610" y="1870191"/>
                    <a:pt x="0" y="1860581"/>
                    <a:pt x="0" y="1848727"/>
                  </a:cubicBezTo>
                  <a:lnTo>
                    <a:pt x="0" y="21465"/>
                  </a:lnTo>
                  <a:cubicBezTo>
                    <a:pt x="0" y="9610"/>
                    <a:pt x="9610" y="0"/>
                    <a:pt x="21465" y="0"/>
                  </a:cubicBezTo>
                  <a:close/>
                </a:path>
              </a:pathLst>
            </a:custGeom>
            <a:solidFill>
              <a:srgbClr val="FFFFFF"/>
            </a:solidFill>
          </p:spPr>
        </p:sp>
        <p:sp>
          <p:nvSpPr>
            <p:cNvPr id="8" name="TextBox 8"/>
            <p:cNvSpPr txBox="1"/>
            <p:nvPr/>
          </p:nvSpPr>
          <p:spPr>
            <a:xfrm>
              <a:off x="0" y="-123825"/>
              <a:ext cx="812800" cy="936625"/>
            </a:xfrm>
            <a:prstGeom prst="rect">
              <a:avLst/>
            </a:prstGeom>
          </p:spPr>
          <p:txBody>
            <a:bodyPr lIns="50800" tIns="50800" rIns="50800" bIns="50800" rtlCol="0" anchor="ctr"/>
            <a:lstStyle/>
            <a:p>
              <a:pPr algn="ctr">
                <a:lnSpc>
                  <a:spcPts val="3500"/>
                </a:lnSpc>
              </a:pPr>
            </a:p>
          </p:txBody>
        </p:sp>
      </p:grpSp>
      <p:sp>
        <p:nvSpPr>
          <p:cNvPr id="9" name="TextBox 9"/>
          <p:cNvSpPr txBox="1"/>
          <p:nvPr/>
        </p:nvSpPr>
        <p:spPr>
          <a:xfrm>
            <a:off x="685800" y="114300"/>
            <a:ext cx="16230600" cy="937260"/>
          </a:xfrm>
          <a:prstGeom prst="rect">
            <a:avLst/>
          </a:prstGeom>
        </p:spPr>
        <p:txBody>
          <a:bodyPr lIns="0" tIns="0" rIns="0" bIns="0" rtlCol="0" anchor="t">
            <a:noAutofit/>
          </a:bodyPr>
          <a:lstStyle/>
          <a:p>
            <a:pPr marL="539750" lvl="1" indent="0">
              <a:lnSpc>
                <a:spcPts val="8400"/>
              </a:lnSpc>
              <a:buFont typeface="Arial" panose="020B0604020202020204"/>
              <a:buNone/>
            </a:pPr>
            <a:r>
              <a:rPr lang="en-US" altLang="zh-CN" sz="5000" spc="459" dirty="0">
                <a:solidFill>
                  <a:srgbClr val="FFFFFF"/>
                </a:solidFill>
                <a:ea typeface="字由点字倔强黑" panose="00020600040101010101" charset="-122"/>
              </a:rPr>
              <a:t> </a:t>
            </a:r>
            <a:r>
              <a:rPr lang="zh-CN" altLang="en-US" sz="5000" spc="459" dirty="0">
                <a:solidFill>
                  <a:srgbClr val="FFFFFF"/>
                </a:solidFill>
                <a:latin typeface="宋体" panose="02010600030101010101" pitchFamily="2" charset="-122"/>
                <a:ea typeface="宋体" panose="02010600030101010101" pitchFamily="2" charset="-122"/>
              </a:rPr>
              <a:t>数据库设计</a:t>
            </a:r>
            <a:endParaRPr lang="zh-CN" altLang="en-US" sz="5000" spc="459" dirty="0">
              <a:solidFill>
                <a:srgbClr val="FFFFFF"/>
              </a:solidFill>
              <a:latin typeface="宋体" panose="02010600030101010101" pitchFamily="2" charset="-122"/>
              <a:ea typeface="宋体" panose="02010600030101010101" pitchFamily="2" charset="-122"/>
            </a:endParaRPr>
          </a:p>
        </p:txBody>
      </p:sp>
      <p:sp>
        <p:nvSpPr>
          <p:cNvPr id="11" name="文本框 10"/>
          <p:cNvSpPr txBox="1"/>
          <p:nvPr>
            <p:custDataLst>
              <p:tags r:id="rId3"/>
            </p:custDataLst>
          </p:nvPr>
        </p:nvSpPr>
        <p:spPr>
          <a:xfrm>
            <a:off x="990600" y="1562100"/>
            <a:ext cx="5080000" cy="583565"/>
          </a:xfrm>
          <a:prstGeom prst="rect">
            <a:avLst/>
          </a:prstGeom>
          <a:noFill/>
          <a:ln w="9525">
            <a:noFill/>
          </a:ln>
        </p:spPr>
        <p:txBody>
          <a:bodyPr>
            <a:spAutoFit/>
          </a:bodyPr>
          <a:p>
            <a:pPr indent="0"/>
            <a:r>
              <a:rPr sz="3200" b="1">
                <a:solidFill>
                  <a:schemeClr val="accent1"/>
                </a:solidFill>
                <a:effectLst>
                  <a:outerShdw blurRad="38100" dist="25400" dir="5400000" algn="ctr" rotWithShape="0">
                    <a:srgbClr val="6E747A">
                      <a:alpha val="43000"/>
                    </a:srgbClr>
                  </a:outerShdw>
                </a:effectLst>
                <a:ea typeface="宋体" panose="02010600030101010101" pitchFamily="2" charset="-122"/>
              </a:rPr>
              <a:t>数据库实体设计</a:t>
            </a:r>
            <a:endParaRPr sz="3200" b="1">
              <a:solidFill>
                <a:schemeClr val="accent1"/>
              </a:solidFill>
              <a:effectLst>
                <a:outerShdw blurRad="38100" dist="25400" dir="5400000" algn="ctr" rotWithShape="0">
                  <a:srgbClr val="6E747A">
                    <a:alpha val="43000"/>
                  </a:srgbClr>
                </a:outerShdw>
              </a:effectLst>
              <a:ea typeface="宋体" panose="02010600030101010101" pitchFamily="2" charset="-122"/>
            </a:endParaRPr>
          </a:p>
        </p:txBody>
      </p:sp>
      <p:sp>
        <p:nvSpPr>
          <p:cNvPr id="100" name="文本框 99"/>
          <p:cNvSpPr txBox="1"/>
          <p:nvPr/>
        </p:nvSpPr>
        <p:spPr>
          <a:xfrm>
            <a:off x="1020445" y="2400300"/>
            <a:ext cx="15100935" cy="5722620"/>
          </a:xfrm>
          <a:prstGeom prst="rect">
            <a:avLst/>
          </a:prstGeom>
          <a:noFill/>
          <a:ln w="9525">
            <a:noFill/>
          </a:ln>
        </p:spPr>
        <p:txBody>
          <a:bodyPr wrap="square">
            <a:noAutofit/>
          </a:bodyPr>
          <a:p>
            <a:pPr indent="0"/>
            <a:r>
              <a:rPr lang="zh-CN" sz="3200" b="0">
                <a:ea typeface="华文楷体" panose="02010600040101010101" pitchFamily="2" charset="-122"/>
              </a:rPr>
              <a:t>在详细设计数据库的物理存储模型之前，我们首先需要设计数据库的各个实体，列举如下：（以用户</a:t>
            </a:r>
            <a:r>
              <a:rPr lang="zh-CN" sz="3200" b="0">
                <a:ea typeface="华文楷体" panose="02010600040101010101" pitchFamily="2" charset="-122"/>
              </a:rPr>
              <a:t>为例）</a:t>
            </a:r>
            <a:endParaRPr lang="zh-CN" sz="3200" b="0">
              <a:ea typeface="华文楷体" panose="02010600040101010101" pitchFamily="2" charset="-122"/>
            </a:endParaRPr>
          </a:p>
          <a:p>
            <a:pPr indent="0"/>
            <a:r>
              <a:rPr lang="zh-CN" sz="3200" b="1" i="1">
                <a:solidFill>
                  <a:srgbClr val="000000"/>
                </a:solidFill>
                <a:ea typeface="宋体" panose="02010600030101010101" pitchFamily="2" charset="-122"/>
              </a:rPr>
              <a:t>&lt;entity&gt;用户账号(User)</a:t>
            </a:r>
            <a:r>
              <a:rPr lang="zh-CN" sz="3200" b="0">
                <a:ea typeface="华文楷体" panose="02010600040101010101" pitchFamily="2" charset="-122"/>
              </a:rPr>
              <a:t>用来记录用户的个人信息。用户在注册账号时新增一条记录，用户可以设置个人信息，同时系统可以自动记录用户使用期间所产生的动态信息，如粉丝数量的变动、是否被封禁等。属性包括：用户id，用户名，用户手机号，用户邮箱，密码，性别，头像，生日，何时能被解除封禁（如果当前不处于被封禁状态的话该属性的值为null），个性签名，杏仁币数量，粉丝数，关注数，是否具有专业医生用户认证，最近登陆时间。主码为：用户id。</a:t>
            </a:r>
            <a:endParaRPr lang="zh-CN" altLang="en-US" sz="3200" b="0">
              <a:ea typeface="华文楷体" panose="02010600040101010101" pitchFamily="2" charset="-122"/>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515423" y="-5633065"/>
            <a:ext cx="26785445" cy="20442086"/>
            <a:chOff x="0" y="0"/>
            <a:chExt cx="35713927" cy="27256115"/>
          </a:xfrm>
        </p:grpSpPr>
        <p:sp>
          <p:nvSpPr>
            <p:cNvPr id="3" name="Freeform 3"/>
            <p:cNvSpPr/>
            <p:nvPr/>
          </p:nvSpPr>
          <p:spPr>
            <a:xfrm rot="-5400000">
              <a:off x="9440965" y="-5164341"/>
              <a:ext cx="17607669" cy="27936350"/>
            </a:xfrm>
            <a:custGeom>
              <a:avLst/>
              <a:gdLst/>
              <a:ahLst/>
              <a:cxnLst/>
              <a:rect l="l" t="t" r="r" b="b"/>
              <a:pathLst>
                <a:path w="17607669" h="27936350">
                  <a:moveTo>
                    <a:pt x="0" y="0"/>
                  </a:moveTo>
                  <a:lnTo>
                    <a:pt x="17607669" y="0"/>
                  </a:lnTo>
                  <a:lnTo>
                    <a:pt x="17607669" y="27936351"/>
                  </a:lnTo>
                  <a:lnTo>
                    <a:pt x="0" y="27936351"/>
                  </a:lnTo>
                  <a:lnTo>
                    <a:pt x="0" y="0"/>
                  </a:lnTo>
                  <a:close/>
                </a:path>
              </a:pathLst>
            </a:custGeom>
            <a:blipFill>
              <a:blip r:embed="rId1"/>
              <a:stretch>
                <a:fillRect/>
              </a:stretch>
            </a:blipFill>
          </p:spPr>
        </p:sp>
        <p:sp>
          <p:nvSpPr>
            <p:cNvPr id="4" name="Freeform 4"/>
            <p:cNvSpPr/>
            <p:nvPr/>
          </p:nvSpPr>
          <p:spPr>
            <a:xfrm rot="-5400000">
              <a:off x="22416472" y="4310214"/>
              <a:ext cx="13297454" cy="13297454"/>
            </a:xfrm>
            <a:custGeom>
              <a:avLst/>
              <a:gdLst/>
              <a:ahLst/>
              <a:cxnLst/>
              <a:rect l="l" t="t" r="r" b="b"/>
              <a:pathLst>
                <a:path w="13297454" h="13297454">
                  <a:moveTo>
                    <a:pt x="0" y="0"/>
                  </a:moveTo>
                  <a:lnTo>
                    <a:pt x="13297455" y="0"/>
                  </a:lnTo>
                  <a:lnTo>
                    <a:pt x="13297455" y="13297455"/>
                  </a:lnTo>
                  <a:lnTo>
                    <a:pt x="0" y="13297455"/>
                  </a:lnTo>
                  <a:lnTo>
                    <a:pt x="0" y="0"/>
                  </a:lnTo>
                  <a:close/>
                </a:path>
              </a:pathLst>
            </a:custGeom>
            <a:blipFill>
              <a:blip r:embed="rId2"/>
              <a:stretch>
                <a:fillRect/>
              </a:stretch>
            </a:blipFill>
          </p:spPr>
        </p:sp>
        <p:sp>
          <p:nvSpPr>
            <p:cNvPr id="5" name="Freeform 5"/>
            <p:cNvSpPr/>
            <p:nvPr/>
          </p:nvSpPr>
          <p:spPr>
            <a:xfrm>
              <a:off x="0" y="16094606"/>
              <a:ext cx="11161508" cy="11161508"/>
            </a:xfrm>
            <a:custGeom>
              <a:avLst/>
              <a:gdLst/>
              <a:ahLst/>
              <a:cxnLst/>
              <a:rect l="l" t="t" r="r" b="b"/>
              <a:pathLst>
                <a:path w="11161508" h="11161508">
                  <a:moveTo>
                    <a:pt x="0" y="0"/>
                  </a:moveTo>
                  <a:lnTo>
                    <a:pt x="11161508" y="0"/>
                  </a:lnTo>
                  <a:lnTo>
                    <a:pt x="11161508" y="11161509"/>
                  </a:lnTo>
                  <a:lnTo>
                    <a:pt x="0" y="11161509"/>
                  </a:lnTo>
                  <a:lnTo>
                    <a:pt x="0" y="0"/>
                  </a:lnTo>
                  <a:close/>
                </a:path>
              </a:pathLst>
            </a:custGeom>
            <a:blipFill>
              <a:blip r:embed="rId2"/>
              <a:stretch>
                <a:fillRect/>
              </a:stretch>
            </a:blipFill>
          </p:spPr>
        </p:sp>
      </p:grpSp>
      <p:grpSp>
        <p:nvGrpSpPr>
          <p:cNvPr id="6" name="Group 6"/>
          <p:cNvGrpSpPr/>
          <p:nvPr/>
        </p:nvGrpSpPr>
        <p:grpSpPr>
          <a:xfrm>
            <a:off x="618025" y="737290"/>
            <a:ext cx="16518549" cy="9002350"/>
            <a:chOff x="-104096" y="-123825"/>
            <a:chExt cx="4274726" cy="1978367"/>
          </a:xfrm>
        </p:grpSpPr>
        <p:sp>
          <p:nvSpPr>
            <p:cNvPr id="7" name="Freeform 7"/>
            <p:cNvSpPr/>
            <p:nvPr/>
          </p:nvSpPr>
          <p:spPr>
            <a:xfrm>
              <a:off x="-104096" y="-15649"/>
              <a:ext cx="4274726" cy="1870191"/>
            </a:xfrm>
            <a:custGeom>
              <a:avLst/>
              <a:gdLst/>
              <a:ahLst/>
              <a:cxnLst/>
              <a:rect l="l" t="t" r="r" b="b"/>
              <a:pathLst>
                <a:path w="4274726" h="1870191">
                  <a:moveTo>
                    <a:pt x="21465" y="0"/>
                  </a:moveTo>
                  <a:lnTo>
                    <a:pt x="4253261" y="0"/>
                  </a:lnTo>
                  <a:cubicBezTo>
                    <a:pt x="4265116" y="0"/>
                    <a:pt x="4274726" y="9610"/>
                    <a:pt x="4274726" y="21465"/>
                  </a:cubicBezTo>
                  <a:lnTo>
                    <a:pt x="4274726" y="1848727"/>
                  </a:lnTo>
                  <a:cubicBezTo>
                    <a:pt x="4274726" y="1860581"/>
                    <a:pt x="4265116" y="1870191"/>
                    <a:pt x="4253261" y="1870191"/>
                  </a:cubicBezTo>
                  <a:lnTo>
                    <a:pt x="21465" y="1870191"/>
                  </a:lnTo>
                  <a:cubicBezTo>
                    <a:pt x="9610" y="1870191"/>
                    <a:pt x="0" y="1860581"/>
                    <a:pt x="0" y="1848727"/>
                  </a:cubicBezTo>
                  <a:lnTo>
                    <a:pt x="0" y="21465"/>
                  </a:lnTo>
                  <a:cubicBezTo>
                    <a:pt x="0" y="9610"/>
                    <a:pt x="9610" y="0"/>
                    <a:pt x="21465" y="0"/>
                  </a:cubicBezTo>
                  <a:close/>
                </a:path>
              </a:pathLst>
            </a:custGeom>
            <a:solidFill>
              <a:srgbClr val="FFFFFF"/>
            </a:solidFill>
          </p:spPr>
        </p:sp>
        <p:sp>
          <p:nvSpPr>
            <p:cNvPr id="8" name="TextBox 8"/>
            <p:cNvSpPr txBox="1"/>
            <p:nvPr/>
          </p:nvSpPr>
          <p:spPr>
            <a:xfrm>
              <a:off x="0" y="-123825"/>
              <a:ext cx="812800" cy="936625"/>
            </a:xfrm>
            <a:prstGeom prst="rect">
              <a:avLst/>
            </a:prstGeom>
          </p:spPr>
          <p:txBody>
            <a:bodyPr lIns="50800" tIns="50800" rIns="50800" bIns="50800" rtlCol="0" anchor="ctr"/>
            <a:lstStyle/>
            <a:p>
              <a:pPr algn="ctr">
                <a:lnSpc>
                  <a:spcPts val="3500"/>
                </a:lnSpc>
              </a:pPr>
            </a:p>
          </p:txBody>
        </p:sp>
      </p:grpSp>
      <p:sp>
        <p:nvSpPr>
          <p:cNvPr id="9" name="TextBox 9"/>
          <p:cNvSpPr txBox="1"/>
          <p:nvPr/>
        </p:nvSpPr>
        <p:spPr>
          <a:xfrm>
            <a:off x="685800" y="114300"/>
            <a:ext cx="16230600" cy="937260"/>
          </a:xfrm>
          <a:prstGeom prst="rect">
            <a:avLst/>
          </a:prstGeom>
        </p:spPr>
        <p:txBody>
          <a:bodyPr lIns="0" tIns="0" rIns="0" bIns="0" rtlCol="0" anchor="t">
            <a:noAutofit/>
          </a:bodyPr>
          <a:lstStyle/>
          <a:p>
            <a:pPr marL="539750" lvl="1" indent="0">
              <a:lnSpc>
                <a:spcPts val="8400"/>
              </a:lnSpc>
              <a:buFont typeface="Arial" panose="020B0604020202020204"/>
              <a:buNone/>
            </a:pPr>
            <a:r>
              <a:rPr lang="en-US" altLang="zh-CN" sz="5000" spc="459" dirty="0">
                <a:solidFill>
                  <a:srgbClr val="FFFFFF"/>
                </a:solidFill>
                <a:ea typeface="字由点字倔强黑" panose="00020600040101010101" charset="-122"/>
              </a:rPr>
              <a:t> </a:t>
            </a:r>
            <a:r>
              <a:rPr lang="zh-CN" altLang="en-US" sz="5000" spc="459" dirty="0">
                <a:solidFill>
                  <a:srgbClr val="FFFFFF"/>
                </a:solidFill>
                <a:latin typeface="宋体" panose="02010600030101010101" pitchFamily="2" charset="-122"/>
                <a:ea typeface="宋体" panose="02010600030101010101" pitchFamily="2" charset="-122"/>
              </a:rPr>
              <a:t>数据库</a:t>
            </a:r>
            <a:r>
              <a:rPr lang="zh-CN" altLang="en-US" sz="5000" spc="459" dirty="0">
                <a:solidFill>
                  <a:srgbClr val="FFFFFF"/>
                </a:solidFill>
                <a:latin typeface="宋体" panose="02010600030101010101" pitchFamily="2" charset="-122"/>
                <a:ea typeface="宋体" panose="02010600030101010101" pitchFamily="2" charset="-122"/>
              </a:rPr>
              <a:t>设计</a:t>
            </a:r>
            <a:endParaRPr lang="zh-CN" altLang="en-US" sz="5000" spc="459" dirty="0">
              <a:solidFill>
                <a:srgbClr val="FFFFFF"/>
              </a:solidFill>
              <a:latin typeface="宋体" panose="02010600030101010101" pitchFamily="2" charset="-122"/>
              <a:ea typeface="宋体" panose="02010600030101010101" pitchFamily="2" charset="-122"/>
            </a:endParaRPr>
          </a:p>
        </p:txBody>
      </p:sp>
      <p:sp>
        <p:nvSpPr>
          <p:cNvPr id="11" name="文本框 10"/>
          <p:cNvSpPr txBox="1"/>
          <p:nvPr>
            <p:custDataLst>
              <p:tags r:id="rId3"/>
            </p:custDataLst>
          </p:nvPr>
        </p:nvSpPr>
        <p:spPr>
          <a:xfrm>
            <a:off x="990600" y="1562100"/>
            <a:ext cx="5080000" cy="583565"/>
          </a:xfrm>
          <a:prstGeom prst="rect">
            <a:avLst/>
          </a:prstGeom>
          <a:noFill/>
          <a:ln w="9525">
            <a:noFill/>
          </a:ln>
        </p:spPr>
        <p:txBody>
          <a:bodyPr>
            <a:spAutoFit/>
          </a:bodyPr>
          <a:p>
            <a:pPr indent="0"/>
            <a:r>
              <a:rPr sz="3200" b="1">
                <a:solidFill>
                  <a:schemeClr val="accent1"/>
                </a:solidFill>
                <a:effectLst>
                  <a:outerShdw blurRad="38100" dist="25400" dir="5400000" algn="ctr" rotWithShape="0">
                    <a:srgbClr val="6E747A">
                      <a:alpha val="43000"/>
                    </a:srgbClr>
                  </a:outerShdw>
                </a:effectLst>
                <a:ea typeface="宋体" panose="02010600030101010101" pitchFamily="2" charset="-122"/>
              </a:rPr>
              <a:t>数据库</a:t>
            </a:r>
            <a:r>
              <a:rPr lang="zh-CN" sz="3200" b="1">
                <a:solidFill>
                  <a:schemeClr val="accent1"/>
                </a:solidFill>
                <a:effectLst>
                  <a:outerShdw blurRad="38100" dist="25400" dir="5400000" algn="ctr" rotWithShape="0">
                    <a:srgbClr val="6E747A">
                      <a:alpha val="43000"/>
                    </a:srgbClr>
                  </a:outerShdw>
                </a:effectLst>
                <a:ea typeface="宋体" panose="02010600030101010101" pitchFamily="2" charset="-122"/>
              </a:rPr>
              <a:t>关系</a:t>
            </a:r>
            <a:r>
              <a:rPr sz="3200" b="1">
                <a:solidFill>
                  <a:schemeClr val="accent1"/>
                </a:solidFill>
                <a:effectLst>
                  <a:outerShdw blurRad="38100" dist="25400" dir="5400000" algn="ctr" rotWithShape="0">
                    <a:srgbClr val="6E747A">
                      <a:alpha val="43000"/>
                    </a:srgbClr>
                  </a:outerShdw>
                </a:effectLst>
                <a:ea typeface="宋体" panose="02010600030101010101" pitchFamily="2" charset="-122"/>
              </a:rPr>
              <a:t>设计</a:t>
            </a:r>
            <a:endParaRPr sz="3200" b="1">
              <a:solidFill>
                <a:schemeClr val="accent1"/>
              </a:solidFill>
              <a:effectLst>
                <a:outerShdw blurRad="38100" dist="25400" dir="5400000" algn="ctr" rotWithShape="0">
                  <a:srgbClr val="6E747A">
                    <a:alpha val="43000"/>
                  </a:srgbClr>
                </a:outerShdw>
              </a:effectLst>
              <a:ea typeface="宋体" panose="02010600030101010101" pitchFamily="2" charset="-122"/>
            </a:endParaRPr>
          </a:p>
        </p:txBody>
      </p:sp>
      <p:sp>
        <p:nvSpPr>
          <p:cNvPr id="100" name="文本框 99"/>
          <p:cNvSpPr txBox="1"/>
          <p:nvPr/>
        </p:nvSpPr>
        <p:spPr>
          <a:xfrm>
            <a:off x="1020445" y="2400300"/>
            <a:ext cx="15100935" cy="5722620"/>
          </a:xfrm>
          <a:prstGeom prst="rect">
            <a:avLst/>
          </a:prstGeom>
          <a:noFill/>
          <a:ln w="9525">
            <a:noFill/>
          </a:ln>
        </p:spPr>
        <p:txBody>
          <a:bodyPr wrap="square">
            <a:noAutofit/>
          </a:bodyPr>
          <a:p>
            <a:pPr indent="0"/>
            <a:r>
              <a:rPr lang="zh-CN" sz="3200" b="0">
                <a:ea typeface="华文楷体" panose="02010600040101010101" pitchFamily="2" charset="-122"/>
              </a:rPr>
              <a:t>根据上述实体，我们考虑了每个实体之间的关系，由于实体中有强实体集和弱实体集，因此各实体间的关系也应慎重考虑，为后面物理模型的建立和范式的满足做好准备。下面是数据库中的联系集</a:t>
            </a:r>
            <a:r>
              <a:rPr lang="zh-CN" sz="3200" b="0">
                <a:ea typeface="华文楷体" panose="02010600040101010101" pitchFamily="2" charset="-122"/>
              </a:rPr>
              <a:t>示例：</a:t>
            </a:r>
            <a:endParaRPr lang="zh-CN" sz="3200" b="0">
              <a:ea typeface="华文楷体" panose="02010600040101010101" pitchFamily="2" charset="-122"/>
            </a:endParaRPr>
          </a:p>
          <a:p>
            <a:pPr indent="0"/>
            <a:endParaRPr lang="zh-CN" sz="3200" b="0">
              <a:ea typeface="华文楷体" panose="02010600040101010101" pitchFamily="2" charset="-122"/>
            </a:endParaRPr>
          </a:p>
          <a:p>
            <a:pPr indent="0"/>
            <a:r>
              <a:rPr lang="zh-CN" sz="3200" b="1">
                <a:ea typeface="华文楷体" panose="02010600040101010101" pitchFamily="2" charset="-122"/>
              </a:rPr>
              <a:t>用户与用户的关注关系(Follow) </a:t>
            </a:r>
            <a:endParaRPr lang="zh-CN" sz="3200">
              <a:ea typeface="华文楷体" panose="02010600040101010101" pitchFamily="2" charset="-122"/>
            </a:endParaRPr>
          </a:p>
          <a:p>
            <a:pPr indent="0"/>
            <a:r>
              <a:rPr lang="zh-CN" sz="3200">
                <a:ea typeface="华文楷体" panose="02010600040101010101" pitchFamily="2" charset="-122"/>
              </a:rPr>
              <a:t>用户可关注另一个用户，此时需要记录关注的时间并更新用户与用户之间的关注关系。一个用户可以关注多个用户，也可以被多个用户关注，因此该联系集是多对多的。</a:t>
            </a:r>
            <a:endParaRPr lang="zh-CN" sz="3200">
              <a:ea typeface="华文楷体" panose="02010600040101010101" pitchFamily="2" charset="-122"/>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515423" y="-5633065"/>
            <a:ext cx="26785445" cy="20442086"/>
            <a:chOff x="0" y="0"/>
            <a:chExt cx="35713927" cy="27256115"/>
          </a:xfrm>
        </p:grpSpPr>
        <p:sp>
          <p:nvSpPr>
            <p:cNvPr id="3" name="Freeform 3"/>
            <p:cNvSpPr/>
            <p:nvPr/>
          </p:nvSpPr>
          <p:spPr>
            <a:xfrm rot="-5400000">
              <a:off x="9440965" y="-5164341"/>
              <a:ext cx="17607669" cy="27936350"/>
            </a:xfrm>
            <a:custGeom>
              <a:avLst/>
              <a:gdLst/>
              <a:ahLst/>
              <a:cxnLst/>
              <a:rect l="l" t="t" r="r" b="b"/>
              <a:pathLst>
                <a:path w="17607669" h="27936350">
                  <a:moveTo>
                    <a:pt x="0" y="0"/>
                  </a:moveTo>
                  <a:lnTo>
                    <a:pt x="17607669" y="0"/>
                  </a:lnTo>
                  <a:lnTo>
                    <a:pt x="17607669" y="27936351"/>
                  </a:lnTo>
                  <a:lnTo>
                    <a:pt x="0" y="27936351"/>
                  </a:lnTo>
                  <a:lnTo>
                    <a:pt x="0" y="0"/>
                  </a:lnTo>
                  <a:close/>
                </a:path>
              </a:pathLst>
            </a:custGeom>
            <a:blipFill>
              <a:blip r:embed="rId1"/>
              <a:stretch>
                <a:fillRect/>
              </a:stretch>
            </a:blipFill>
          </p:spPr>
        </p:sp>
        <p:sp>
          <p:nvSpPr>
            <p:cNvPr id="4" name="Freeform 4"/>
            <p:cNvSpPr/>
            <p:nvPr/>
          </p:nvSpPr>
          <p:spPr>
            <a:xfrm rot="-5400000">
              <a:off x="22416472" y="4310214"/>
              <a:ext cx="13297454" cy="13297454"/>
            </a:xfrm>
            <a:custGeom>
              <a:avLst/>
              <a:gdLst/>
              <a:ahLst/>
              <a:cxnLst/>
              <a:rect l="l" t="t" r="r" b="b"/>
              <a:pathLst>
                <a:path w="13297454" h="13297454">
                  <a:moveTo>
                    <a:pt x="0" y="0"/>
                  </a:moveTo>
                  <a:lnTo>
                    <a:pt x="13297455" y="0"/>
                  </a:lnTo>
                  <a:lnTo>
                    <a:pt x="13297455" y="13297455"/>
                  </a:lnTo>
                  <a:lnTo>
                    <a:pt x="0" y="13297455"/>
                  </a:lnTo>
                  <a:lnTo>
                    <a:pt x="0" y="0"/>
                  </a:lnTo>
                  <a:close/>
                </a:path>
              </a:pathLst>
            </a:custGeom>
            <a:blipFill>
              <a:blip r:embed="rId2"/>
              <a:stretch>
                <a:fillRect/>
              </a:stretch>
            </a:blipFill>
          </p:spPr>
        </p:sp>
        <p:sp>
          <p:nvSpPr>
            <p:cNvPr id="5" name="Freeform 5"/>
            <p:cNvSpPr/>
            <p:nvPr/>
          </p:nvSpPr>
          <p:spPr>
            <a:xfrm>
              <a:off x="0" y="16094606"/>
              <a:ext cx="11161508" cy="11161508"/>
            </a:xfrm>
            <a:custGeom>
              <a:avLst/>
              <a:gdLst/>
              <a:ahLst/>
              <a:cxnLst/>
              <a:rect l="l" t="t" r="r" b="b"/>
              <a:pathLst>
                <a:path w="11161508" h="11161508">
                  <a:moveTo>
                    <a:pt x="0" y="0"/>
                  </a:moveTo>
                  <a:lnTo>
                    <a:pt x="11161508" y="0"/>
                  </a:lnTo>
                  <a:lnTo>
                    <a:pt x="11161508" y="11161509"/>
                  </a:lnTo>
                  <a:lnTo>
                    <a:pt x="0" y="11161509"/>
                  </a:lnTo>
                  <a:lnTo>
                    <a:pt x="0" y="0"/>
                  </a:lnTo>
                  <a:close/>
                </a:path>
              </a:pathLst>
            </a:custGeom>
            <a:blipFill>
              <a:blip r:embed="rId2"/>
              <a:stretch>
                <a:fillRect/>
              </a:stretch>
            </a:blipFill>
          </p:spPr>
        </p:sp>
      </p:grpSp>
      <p:grpSp>
        <p:nvGrpSpPr>
          <p:cNvPr id="6" name="Group 6"/>
          <p:cNvGrpSpPr/>
          <p:nvPr/>
        </p:nvGrpSpPr>
        <p:grpSpPr>
          <a:xfrm>
            <a:off x="618025" y="737290"/>
            <a:ext cx="16518549" cy="9002350"/>
            <a:chOff x="-104096" y="-123825"/>
            <a:chExt cx="4274726" cy="1978367"/>
          </a:xfrm>
        </p:grpSpPr>
        <p:sp>
          <p:nvSpPr>
            <p:cNvPr id="7" name="Freeform 7"/>
            <p:cNvSpPr/>
            <p:nvPr/>
          </p:nvSpPr>
          <p:spPr>
            <a:xfrm>
              <a:off x="-104096" y="-15649"/>
              <a:ext cx="4274726" cy="1870191"/>
            </a:xfrm>
            <a:custGeom>
              <a:avLst/>
              <a:gdLst/>
              <a:ahLst/>
              <a:cxnLst/>
              <a:rect l="l" t="t" r="r" b="b"/>
              <a:pathLst>
                <a:path w="4274726" h="1870191">
                  <a:moveTo>
                    <a:pt x="21465" y="0"/>
                  </a:moveTo>
                  <a:lnTo>
                    <a:pt x="4253261" y="0"/>
                  </a:lnTo>
                  <a:cubicBezTo>
                    <a:pt x="4265116" y="0"/>
                    <a:pt x="4274726" y="9610"/>
                    <a:pt x="4274726" y="21465"/>
                  </a:cubicBezTo>
                  <a:lnTo>
                    <a:pt x="4274726" y="1848727"/>
                  </a:lnTo>
                  <a:cubicBezTo>
                    <a:pt x="4274726" y="1860581"/>
                    <a:pt x="4265116" y="1870191"/>
                    <a:pt x="4253261" y="1870191"/>
                  </a:cubicBezTo>
                  <a:lnTo>
                    <a:pt x="21465" y="1870191"/>
                  </a:lnTo>
                  <a:cubicBezTo>
                    <a:pt x="9610" y="1870191"/>
                    <a:pt x="0" y="1860581"/>
                    <a:pt x="0" y="1848727"/>
                  </a:cubicBezTo>
                  <a:lnTo>
                    <a:pt x="0" y="21465"/>
                  </a:lnTo>
                  <a:cubicBezTo>
                    <a:pt x="0" y="9610"/>
                    <a:pt x="9610" y="0"/>
                    <a:pt x="21465" y="0"/>
                  </a:cubicBezTo>
                  <a:close/>
                </a:path>
              </a:pathLst>
            </a:custGeom>
            <a:solidFill>
              <a:srgbClr val="FFFFFF"/>
            </a:solidFill>
          </p:spPr>
        </p:sp>
        <p:sp>
          <p:nvSpPr>
            <p:cNvPr id="8" name="TextBox 8"/>
            <p:cNvSpPr txBox="1"/>
            <p:nvPr/>
          </p:nvSpPr>
          <p:spPr>
            <a:xfrm>
              <a:off x="0" y="-123825"/>
              <a:ext cx="812800" cy="936625"/>
            </a:xfrm>
            <a:prstGeom prst="rect">
              <a:avLst/>
            </a:prstGeom>
          </p:spPr>
          <p:txBody>
            <a:bodyPr lIns="50800" tIns="50800" rIns="50800" bIns="50800" rtlCol="0" anchor="ctr"/>
            <a:lstStyle/>
            <a:p>
              <a:pPr algn="ctr">
                <a:lnSpc>
                  <a:spcPts val="3500"/>
                </a:lnSpc>
              </a:pPr>
            </a:p>
          </p:txBody>
        </p:sp>
      </p:grpSp>
      <p:sp>
        <p:nvSpPr>
          <p:cNvPr id="9" name="TextBox 9"/>
          <p:cNvSpPr txBox="1"/>
          <p:nvPr/>
        </p:nvSpPr>
        <p:spPr>
          <a:xfrm>
            <a:off x="685800" y="114300"/>
            <a:ext cx="16230600" cy="937260"/>
          </a:xfrm>
          <a:prstGeom prst="rect">
            <a:avLst/>
          </a:prstGeom>
        </p:spPr>
        <p:txBody>
          <a:bodyPr lIns="0" tIns="0" rIns="0" bIns="0" rtlCol="0" anchor="t">
            <a:noAutofit/>
          </a:bodyPr>
          <a:lstStyle/>
          <a:p>
            <a:pPr marL="539750" lvl="1" indent="0">
              <a:lnSpc>
                <a:spcPts val="8400"/>
              </a:lnSpc>
              <a:buFont typeface="Arial" panose="020B0604020202020204"/>
              <a:buNone/>
            </a:pPr>
            <a:r>
              <a:rPr lang="en-US" altLang="zh-CN" sz="5000" spc="459" dirty="0">
                <a:solidFill>
                  <a:srgbClr val="FFFFFF"/>
                </a:solidFill>
                <a:ea typeface="字由点字倔强黑" panose="00020600040101010101" charset="-122"/>
              </a:rPr>
              <a:t> </a:t>
            </a:r>
            <a:r>
              <a:rPr lang="zh-CN" altLang="en-US" sz="5000" spc="459" dirty="0">
                <a:solidFill>
                  <a:srgbClr val="FFFFFF"/>
                </a:solidFill>
                <a:latin typeface="宋体" panose="02010600030101010101" pitchFamily="2" charset="-122"/>
                <a:ea typeface="宋体" panose="02010600030101010101" pitchFamily="2" charset="-122"/>
              </a:rPr>
              <a:t>数据库</a:t>
            </a:r>
            <a:r>
              <a:rPr lang="zh-CN" altLang="en-US" sz="5000" spc="459" dirty="0">
                <a:solidFill>
                  <a:srgbClr val="FFFFFF"/>
                </a:solidFill>
                <a:latin typeface="宋体" panose="02010600030101010101" pitchFamily="2" charset="-122"/>
                <a:ea typeface="宋体" panose="02010600030101010101" pitchFamily="2" charset="-122"/>
              </a:rPr>
              <a:t>设计</a:t>
            </a:r>
            <a:endParaRPr lang="zh-CN" altLang="en-US" sz="5000" spc="459" dirty="0">
              <a:solidFill>
                <a:srgbClr val="FFFFFF"/>
              </a:solidFill>
              <a:latin typeface="宋体" panose="02010600030101010101" pitchFamily="2" charset="-122"/>
              <a:ea typeface="宋体" panose="02010600030101010101" pitchFamily="2" charset="-122"/>
            </a:endParaRPr>
          </a:p>
        </p:txBody>
      </p:sp>
      <p:pic>
        <p:nvPicPr>
          <p:cNvPr id="10" name="图片 2"/>
          <p:cNvPicPr>
            <a:picLocks noChangeAspect="1" noChangeArrowheads="1"/>
          </p:cNvPicPr>
          <p:nvPr>
            <p:custDataLst>
              <p:tags r:id="rId3"/>
            </p:custDataLst>
          </p:nvPr>
        </p:nvPicPr>
        <p:blipFill>
          <a:blip r:embed="rId4">
            <a:clrChange>
              <a:clrFrom>
                <a:srgbClr val="FFFFFF">
                  <a:alpha val="100000"/>
                </a:srgbClr>
              </a:clrFrom>
              <a:clrTo>
                <a:srgbClr val="FFFFFF">
                  <a:alpha val="100000"/>
                  <a:alpha val="0"/>
                </a:srgbClr>
              </a:clrTo>
            </a:clrChange>
            <a:extLst>
              <a:ext uri="{28A0092B-C50C-407E-A947-70E740481C1C}">
                <a14:useLocalDpi xmlns:a14="http://schemas.microsoft.com/office/drawing/2010/main" val="0"/>
              </a:ext>
            </a:extLst>
          </a:blip>
          <a:srcRect/>
          <a:stretch>
            <a:fillRect/>
          </a:stretch>
        </p:blipFill>
        <p:spPr>
          <a:xfrm>
            <a:off x="6553200" y="1333500"/>
            <a:ext cx="10043160" cy="8888730"/>
          </a:xfrm>
          <a:prstGeom prst="rect">
            <a:avLst/>
          </a:prstGeom>
          <a:noFill/>
          <a:ln>
            <a:noFill/>
          </a:ln>
        </p:spPr>
      </p:pic>
      <p:sp>
        <p:nvSpPr>
          <p:cNvPr id="11" name="文本框 10"/>
          <p:cNvSpPr txBox="1"/>
          <p:nvPr>
            <p:custDataLst>
              <p:tags r:id="rId5"/>
            </p:custDataLst>
          </p:nvPr>
        </p:nvSpPr>
        <p:spPr>
          <a:xfrm>
            <a:off x="1143000" y="2019300"/>
            <a:ext cx="5080000" cy="4926965"/>
          </a:xfrm>
          <a:prstGeom prst="rect">
            <a:avLst/>
          </a:prstGeom>
          <a:noFill/>
          <a:ln w="9525">
            <a:noFill/>
          </a:ln>
        </p:spPr>
        <p:txBody>
          <a:bodyPr>
            <a:noAutofit/>
          </a:bodyPr>
          <a:p>
            <a:pPr indent="0"/>
            <a:r>
              <a:rPr lang="zh-CN" sz="3200" b="1">
                <a:solidFill>
                  <a:schemeClr val="accent1"/>
                </a:solidFill>
                <a:effectLst>
                  <a:outerShdw blurRad="38100" dist="25400" dir="5400000" algn="ctr" rotWithShape="0">
                    <a:srgbClr val="6E747A">
                      <a:alpha val="43000"/>
                    </a:srgbClr>
                  </a:outerShdw>
                </a:effectLst>
                <a:ea typeface="宋体" panose="02010600030101010101" pitchFamily="2" charset="-122"/>
              </a:rPr>
              <a:t>数据库</a:t>
            </a:r>
            <a:r>
              <a:rPr lang="en-US" altLang="zh-CN" sz="3200" b="1">
                <a:solidFill>
                  <a:schemeClr val="accent1"/>
                </a:solidFill>
                <a:effectLst>
                  <a:outerShdw blurRad="38100" dist="25400" dir="5400000" algn="ctr" rotWithShape="0">
                    <a:srgbClr val="6E747A">
                      <a:alpha val="43000"/>
                    </a:srgbClr>
                  </a:outerShdw>
                </a:effectLst>
                <a:ea typeface="宋体" panose="02010600030101010101" pitchFamily="2" charset="-122"/>
              </a:rPr>
              <a:t>E-R</a:t>
            </a:r>
            <a:r>
              <a:rPr lang="zh-CN" altLang="en-US" sz="3200" b="1">
                <a:solidFill>
                  <a:schemeClr val="accent1"/>
                </a:solidFill>
                <a:effectLst>
                  <a:outerShdw blurRad="38100" dist="25400" dir="5400000" algn="ctr" rotWithShape="0">
                    <a:srgbClr val="6E747A">
                      <a:alpha val="43000"/>
                    </a:srgbClr>
                  </a:outerShdw>
                </a:effectLst>
                <a:ea typeface="宋体" panose="02010600030101010101" pitchFamily="2" charset="-122"/>
              </a:rPr>
              <a:t>图设计</a:t>
            </a:r>
            <a:endParaRPr lang="zh-CN" altLang="en-US" sz="3200" b="1">
              <a:solidFill>
                <a:schemeClr val="accent1"/>
              </a:solidFill>
              <a:effectLst>
                <a:outerShdw blurRad="38100" dist="25400" dir="5400000" algn="ctr" rotWithShape="0">
                  <a:srgbClr val="6E747A">
                    <a:alpha val="43000"/>
                  </a:srgbClr>
                </a:outerShdw>
              </a:effectLst>
              <a:ea typeface="宋体" panose="02010600030101010101" pitchFamily="2" charset="-122"/>
            </a:endParaRPr>
          </a:p>
          <a:p>
            <a:pPr indent="0"/>
            <a:endParaRPr lang="zh-CN" altLang="en-US" sz="3200" b="1">
              <a:solidFill>
                <a:schemeClr val="accent1"/>
              </a:solidFill>
              <a:effectLst>
                <a:outerShdw blurRad="38100" dist="25400" dir="5400000" algn="ctr" rotWithShape="0">
                  <a:srgbClr val="6E747A">
                    <a:alpha val="43000"/>
                  </a:srgbClr>
                </a:outerShdw>
              </a:effectLst>
              <a:ea typeface="宋体" panose="02010600030101010101" pitchFamily="2" charset="-122"/>
            </a:endParaRPr>
          </a:p>
          <a:p>
            <a:pPr indent="0"/>
            <a:r>
              <a:rPr lang="zh-CN" altLang="en-US" sz="3200" b="1">
                <a:solidFill>
                  <a:schemeClr val="accent1"/>
                </a:solidFill>
                <a:effectLst>
                  <a:outerShdw blurRad="38100" dist="25400" dir="5400000" algn="ctr" rotWithShape="0">
                    <a:srgbClr val="6E747A">
                      <a:alpha val="43000"/>
                    </a:srgbClr>
                  </a:outerShdw>
                </a:effectLst>
                <a:ea typeface="宋体" panose="02010600030101010101" pitchFamily="2" charset="-122"/>
              </a:rPr>
              <a:t>如</a:t>
            </a:r>
            <a:r>
              <a:rPr lang="zh-CN" altLang="en-US" sz="3200" b="1">
                <a:solidFill>
                  <a:schemeClr val="accent1"/>
                </a:solidFill>
                <a:effectLst>
                  <a:outerShdw blurRad="38100" dist="25400" dir="5400000" algn="ctr" rotWithShape="0">
                    <a:srgbClr val="6E747A">
                      <a:alpha val="43000"/>
                    </a:srgbClr>
                  </a:outerShdw>
                </a:effectLst>
                <a:ea typeface="宋体" panose="02010600030101010101" pitchFamily="2" charset="-122"/>
              </a:rPr>
              <a:t>右的E-R图即为我们数据库设计的最终逻辑模型</a:t>
            </a:r>
            <a:endParaRPr lang="zh-CN" altLang="en-US" sz="3200" b="1">
              <a:solidFill>
                <a:schemeClr val="accent1"/>
              </a:solidFill>
              <a:effectLst>
                <a:outerShdw blurRad="38100" dist="25400" dir="5400000" algn="ctr" rotWithShape="0">
                  <a:srgbClr val="6E747A">
                    <a:alpha val="43000"/>
                  </a:srgbClr>
                </a:outerShdw>
              </a:effectLst>
              <a:ea typeface="宋体" panose="02010600030101010101" pitchFamily="2" charset="-122"/>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515423" y="-5633065"/>
            <a:ext cx="26785445" cy="20442086"/>
            <a:chOff x="0" y="0"/>
            <a:chExt cx="35713927" cy="27256115"/>
          </a:xfrm>
        </p:grpSpPr>
        <p:sp>
          <p:nvSpPr>
            <p:cNvPr id="3" name="Freeform 3"/>
            <p:cNvSpPr/>
            <p:nvPr/>
          </p:nvSpPr>
          <p:spPr>
            <a:xfrm rot="-5400000">
              <a:off x="9440965" y="-5164341"/>
              <a:ext cx="17607669" cy="27936350"/>
            </a:xfrm>
            <a:custGeom>
              <a:avLst/>
              <a:gdLst/>
              <a:ahLst/>
              <a:cxnLst/>
              <a:rect l="l" t="t" r="r" b="b"/>
              <a:pathLst>
                <a:path w="17607669" h="27936350">
                  <a:moveTo>
                    <a:pt x="0" y="0"/>
                  </a:moveTo>
                  <a:lnTo>
                    <a:pt x="17607669" y="0"/>
                  </a:lnTo>
                  <a:lnTo>
                    <a:pt x="17607669" y="27936351"/>
                  </a:lnTo>
                  <a:lnTo>
                    <a:pt x="0" y="27936351"/>
                  </a:lnTo>
                  <a:lnTo>
                    <a:pt x="0" y="0"/>
                  </a:lnTo>
                  <a:close/>
                </a:path>
              </a:pathLst>
            </a:custGeom>
            <a:blipFill>
              <a:blip r:embed="rId1"/>
              <a:stretch>
                <a:fillRect/>
              </a:stretch>
            </a:blipFill>
          </p:spPr>
        </p:sp>
        <p:sp>
          <p:nvSpPr>
            <p:cNvPr id="4" name="Freeform 4"/>
            <p:cNvSpPr/>
            <p:nvPr/>
          </p:nvSpPr>
          <p:spPr>
            <a:xfrm rot="-5400000">
              <a:off x="22416472" y="4310214"/>
              <a:ext cx="13297454" cy="13297454"/>
            </a:xfrm>
            <a:custGeom>
              <a:avLst/>
              <a:gdLst/>
              <a:ahLst/>
              <a:cxnLst/>
              <a:rect l="l" t="t" r="r" b="b"/>
              <a:pathLst>
                <a:path w="13297454" h="13297454">
                  <a:moveTo>
                    <a:pt x="0" y="0"/>
                  </a:moveTo>
                  <a:lnTo>
                    <a:pt x="13297455" y="0"/>
                  </a:lnTo>
                  <a:lnTo>
                    <a:pt x="13297455" y="13297455"/>
                  </a:lnTo>
                  <a:lnTo>
                    <a:pt x="0" y="13297455"/>
                  </a:lnTo>
                  <a:lnTo>
                    <a:pt x="0" y="0"/>
                  </a:lnTo>
                  <a:close/>
                </a:path>
              </a:pathLst>
            </a:custGeom>
            <a:blipFill>
              <a:blip r:embed="rId2"/>
              <a:stretch>
                <a:fillRect/>
              </a:stretch>
            </a:blipFill>
          </p:spPr>
        </p:sp>
        <p:sp>
          <p:nvSpPr>
            <p:cNvPr id="5" name="Freeform 5"/>
            <p:cNvSpPr/>
            <p:nvPr/>
          </p:nvSpPr>
          <p:spPr>
            <a:xfrm>
              <a:off x="0" y="16094606"/>
              <a:ext cx="11161508" cy="11161508"/>
            </a:xfrm>
            <a:custGeom>
              <a:avLst/>
              <a:gdLst/>
              <a:ahLst/>
              <a:cxnLst/>
              <a:rect l="l" t="t" r="r" b="b"/>
              <a:pathLst>
                <a:path w="11161508" h="11161508">
                  <a:moveTo>
                    <a:pt x="0" y="0"/>
                  </a:moveTo>
                  <a:lnTo>
                    <a:pt x="11161508" y="0"/>
                  </a:lnTo>
                  <a:lnTo>
                    <a:pt x="11161508" y="11161509"/>
                  </a:lnTo>
                  <a:lnTo>
                    <a:pt x="0" y="11161509"/>
                  </a:lnTo>
                  <a:lnTo>
                    <a:pt x="0" y="0"/>
                  </a:lnTo>
                  <a:close/>
                </a:path>
              </a:pathLst>
            </a:custGeom>
            <a:blipFill>
              <a:blip r:embed="rId2"/>
              <a:stretch>
                <a:fillRect/>
              </a:stretch>
            </a:blipFill>
          </p:spPr>
        </p:sp>
      </p:grpSp>
      <p:grpSp>
        <p:nvGrpSpPr>
          <p:cNvPr id="6" name="Group 6"/>
          <p:cNvGrpSpPr/>
          <p:nvPr/>
        </p:nvGrpSpPr>
        <p:grpSpPr>
          <a:xfrm>
            <a:off x="618025" y="737290"/>
            <a:ext cx="16518549" cy="9002350"/>
            <a:chOff x="-104096" y="-123825"/>
            <a:chExt cx="4274726" cy="1978367"/>
          </a:xfrm>
        </p:grpSpPr>
        <p:sp>
          <p:nvSpPr>
            <p:cNvPr id="7" name="Freeform 7"/>
            <p:cNvSpPr/>
            <p:nvPr/>
          </p:nvSpPr>
          <p:spPr>
            <a:xfrm>
              <a:off x="-104096" y="-15649"/>
              <a:ext cx="4274726" cy="1870191"/>
            </a:xfrm>
            <a:custGeom>
              <a:avLst/>
              <a:gdLst/>
              <a:ahLst/>
              <a:cxnLst/>
              <a:rect l="l" t="t" r="r" b="b"/>
              <a:pathLst>
                <a:path w="4274726" h="1870191">
                  <a:moveTo>
                    <a:pt x="21465" y="0"/>
                  </a:moveTo>
                  <a:lnTo>
                    <a:pt x="4253261" y="0"/>
                  </a:lnTo>
                  <a:cubicBezTo>
                    <a:pt x="4265116" y="0"/>
                    <a:pt x="4274726" y="9610"/>
                    <a:pt x="4274726" y="21465"/>
                  </a:cubicBezTo>
                  <a:lnTo>
                    <a:pt x="4274726" y="1848727"/>
                  </a:lnTo>
                  <a:cubicBezTo>
                    <a:pt x="4274726" y="1860581"/>
                    <a:pt x="4265116" y="1870191"/>
                    <a:pt x="4253261" y="1870191"/>
                  </a:cubicBezTo>
                  <a:lnTo>
                    <a:pt x="21465" y="1870191"/>
                  </a:lnTo>
                  <a:cubicBezTo>
                    <a:pt x="9610" y="1870191"/>
                    <a:pt x="0" y="1860581"/>
                    <a:pt x="0" y="1848727"/>
                  </a:cubicBezTo>
                  <a:lnTo>
                    <a:pt x="0" y="21465"/>
                  </a:lnTo>
                  <a:cubicBezTo>
                    <a:pt x="0" y="9610"/>
                    <a:pt x="9610" y="0"/>
                    <a:pt x="21465" y="0"/>
                  </a:cubicBezTo>
                  <a:close/>
                </a:path>
              </a:pathLst>
            </a:custGeom>
            <a:solidFill>
              <a:srgbClr val="FFFFFF"/>
            </a:solidFill>
          </p:spPr>
        </p:sp>
        <p:sp>
          <p:nvSpPr>
            <p:cNvPr id="8" name="TextBox 8"/>
            <p:cNvSpPr txBox="1"/>
            <p:nvPr/>
          </p:nvSpPr>
          <p:spPr>
            <a:xfrm>
              <a:off x="0" y="-123825"/>
              <a:ext cx="812800" cy="936625"/>
            </a:xfrm>
            <a:prstGeom prst="rect">
              <a:avLst/>
            </a:prstGeom>
          </p:spPr>
          <p:txBody>
            <a:bodyPr lIns="50800" tIns="50800" rIns="50800" bIns="50800" rtlCol="0" anchor="ctr"/>
            <a:lstStyle/>
            <a:p>
              <a:pPr algn="ctr">
                <a:lnSpc>
                  <a:spcPts val="3500"/>
                </a:lnSpc>
              </a:pPr>
            </a:p>
          </p:txBody>
        </p:sp>
      </p:grpSp>
      <p:sp>
        <p:nvSpPr>
          <p:cNvPr id="9" name="TextBox 9"/>
          <p:cNvSpPr txBox="1"/>
          <p:nvPr/>
        </p:nvSpPr>
        <p:spPr>
          <a:xfrm>
            <a:off x="685800" y="114300"/>
            <a:ext cx="16230600" cy="937260"/>
          </a:xfrm>
          <a:prstGeom prst="rect">
            <a:avLst/>
          </a:prstGeom>
        </p:spPr>
        <p:txBody>
          <a:bodyPr lIns="0" tIns="0" rIns="0" bIns="0" rtlCol="0" anchor="t">
            <a:noAutofit/>
          </a:bodyPr>
          <a:lstStyle/>
          <a:p>
            <a:pPr marL="539750" lvl="1" indent="0">
              <a:lnSpc>
                <a:spcPts val="8400"/>
              </a:lnSpc>
              <a:buFont typeface="Arial" panose="020B0604020202020204"/>
              <a:buNone/>
            </a:pPr>
            <a:r>
              <a:rPr lang="en-US" altLang="zh-CN" sz="5000" spc="459" dirty="0">
                <a:solidFill>
                  <a:srgbClr val="FFFFFF"/>
                </a:solidFill>
                <a:ea typeface="字由点字倔强黑" panose="00020600040101010101" charset="-122"/>
              </a:rPr>
              <a:t> </a:t>
            </a:r>
            <a:r>
              <a:rPr lang="zh-CN" altLang="en-US" sz="5000" spc="459" dirty="0">
                <a:solidFill>
                  <a:srgbClr val="FFFFFF"/>
                </a:solidFill>
                <a:latin typeface="宋体" panose="02010600030101010101" pitchFamily="2" charset="-122"/>
                <a:ea typeface="宋体" panose="02010600030101010101" pitchFamily="2" charset="-122"/>
              </a:rPr>
              <a:t>数据库</a:t>
            </a:r>
            <a:r>
              <a:rPr lang="zh-CN" altLang="en-US" sz="5000" spc="459" dirty="0">
                <a:solidFill>
                  <a:srgbClr val="FFFFFF"/>
                </a:solidFill>
                <a:latin typeface="宋体" panose="02010600030101010101" pitchFamily="2" charset="-122"/>
                <a:ea typeface="宋体" panose="02010600030101010101" pitchFamily="2" charset="-122"/>
              </a:rPr>
              <a:t>设计</a:t>
            </a:r>
            <a:endParaRPr lang="zh-CN" altLang="en-US" sz="5000" spc="459" dirty="0">
              <a:solidFill>
                <a:srgbClr val="FFFFFF"/>
              </a:solidFill>
              <a:latin typeface="宋体" panose="02010600030101010101" pitchFamily="2" charset="-122"/>
              <a:ea typeface="宋体" panose="02010600030101010101" pitchFamily="2" charset="-122"/>
            </a:endParaRPr>
          </a:p>
        </p:txBody>
      </p:sp>
      <p:sp>
        <p:nvSpPr>
          <p:cNvPr id="11" name="文本框 10"/>
          <p:cNvSpPr txBox="1"/>
          <p:nvPr>
            <p:custDataLst>
              <p:tags r:id="rId3"/>
            </p:custDataLst>
          </p:nvPr>
        </p:nvSpPr>
        <p:spPr>
          <a:xfrm>
            <a:off x="990600" y="1562100"/>
            <a:ext cx="5080000" cy="2061210"/>
          </a:xfrm>
          <a:prstGeom prst="rect">
            <a:avLst/>
          </a:prstGeom>
          <a:noFill/>
          <a:ln w="9525">
            <a:noFill/>
          </a:ln>
        </p:spPr>
        <p:txBody>
          <a:bodyPr>
            <a:spAutoFit/>
          </a:bodyPr>
          <a:p>
            <a:pPr indent="0"/>
            <a:r>
              <a:rPr lang="zh-CN" altLang="en-US" sz="3200">
                <a:solidFill>
                  <a:schemeClr val="accent1"/>
                </a:solidFill>
                <a:effectLst>
                  <a:outerShdw blurRad="38100" dist="25400" dir="5400000" algn="ctr" rotWithShape="0">
                    <a:srgbClr val="6E747A">
                      <a:alpha val="43000"/>
                    </a:srgbClr>
                  </a:outerShdw>
                </a:effectLst>
                <a:sym typeface="+mn-ea"/>
              </a:rPr>
              <a:t>数据库物理设计</a:t>
            </a:r>
            <a:endParaRPr lang="zh-CN" altLang="en-US" sz="3200">
              <a:solidFill>
                <a:schemeClr val="accent1"/>
              </a:solidFill>
              <a:effectLst>
                <a:outerShdw blurRad="38100" dist="25400" dir="5400000" algn="ctr" rotWithShape="0">
                  <a:srgbClr val="6E747A">
                    <a:alpha val="43000"/>
                  </a:srgbClr>
                </a:outerShdw>
              </a:effectLst>
              <a:sym typeface="+mn-ea"/>
            </a:endParaRPr>
          </a:p>
          <a:p>
            <a:pPr indent="0"/>
            <a:r>
              <a:rPr lang="zh-CN" altLang="en-US" sz="3200">
                <a:solidFill>
                  <a:schemeClr val="accent1"/>
                </a:solidFill>
                <a:effectLst>
                  <a:outerShdw blurRad="38100" dist="25400" dir="5400000" algn="ctr" rotWithShape="0">
                    <a:srgbClr val="6E747A">
                      <a:alpha val="43000"/>
                    </a:srgbClr>
                  </a:outerShdw>
                </a:effectLst>
                <a:sym typeface="+mn-ea"/>
              </a:rPr>
              <a:t>实体表</a:t>
            </a:r>
            <a:endParaRPr lang="zh-CN" altLang="en-US" sz="3200">
              <a:solidFill>
                <a:schemeClr val="accent1"/>
              </a:solidFill>
              <a:effectLst>
                <a:outerShdw blurRad="38100" dist="25400" dir="5400000" algn="ctr" rotWithShape="0">
                  <a:srgbClr val="6E747A">
                    <a:alpha val="43000"/>
                  </a:srgbClr>
                </a:outerShdw>
              </a:effectLst>
              <a:sym typeface="+mn-ea"/>
            </a:endParaRPr>
          </a:p>
          <a:p>
            <a:pPr indent="0"/>
            <a:endParaRPr lang="zh-CN" altLang="en-US" sz="3200">
              <a:solidFill>
                <a:schemeClr val="accent1"/>
              </a:solidFill>
              <a:effectLst>
                <a:outerShdw blurRad="38100" dist="25400" dir="5400000" algn="ctr" rotWithShape="0">
                  <a:srgbClr val="6E747A">
                    <a:alpha val="43000"/>
                  </a:srgbClr>
                </a:outerShdw>
              </a:effectLst>
              <a:sym typeface="+mn-ea"/>
            </a:endParaRPr>
          </a:p>
          <a:p>
            <a:pPr indent="0"/>
            <a:r>
              <a:rPr lang="zh-CN" altLang="en-US" sz="3200">
                <a:solidFill>
                  <a:schemeClr val="accent1"/>
                </a:solidFill>
                <a:effectLst>
                  <a:outerShdw blurRad="38100" dist="25400" dir="5400000" algn="ctr" rotWithShape="0">
                    <a:srgbClr val="6E747A">
                      <a:alpha val="43000"/>
                    </a:srgbClr>
                  </a:outerShdw>
                </a:effectLst>
                <a:sym typeface="+mn-ea"/>
              </a:rPr>
              <a:t>用户User表</a:t>
            </a:r>
            <a:endParaRPr lang="zh-CN" altLang="en-US" sz="3200" b="1">
              <a:solidFill>
                <a:schemeClr val="accent1"/>
              </a:solidFill>
              <a:effectLst>
                <a:outerShdw blurRad="38100" dist="25400" dir="5400000" algn="ctr" rotWithShape="0">
                  <a:srgbClr val="6E747A">
                    <a:alpha val="43000"/>
                  </a:srgbClr>
                </a:outerShdw>
              </a:effectLst>
              <a:ea typeface="宋体" panose="02010600030101010101" pitchFamily="2" charset="-122"/>
              <a:sym typeface="+mn-ea"/>
            </a:endParaRPr>
          </a:p>
        </p:txBody>
      </p:sp>
      <p:pic>
        <p:nvPicPr>
          <p:cNvPr id="12" name="图片 11"/>
          <p:cNvPicPr>
            <a:picLocks noChangeAspect="1"/>
          </p:cNvPicPr>
          <p:nvPr>
            <p:custDataLst>
              <p:tags r:id="rId4"/>
            </p:custDataLst>
          </p:nvPr>
        </p:nvPicPr>
        <p:blipFill>
          <a:blip r:embed="rId5"/>
          <a:stretch>
            <a:fillRect/>
          </a:stretch>
        </p:blipFill>
        <p:spPr>
          <a:xfrm>
            <a:off x="4419600" y="1638300"/>
            <a:ext cx="7251700" cy="7544435"/>
          </a:xfrm>
          <a:prstGeom prst="rect">
            <a:avLst/>
          </a:prstGeom>
        </p:spPr>
      </p:pic>
      <p:pic>
        <p:nvPicPr>
          <p:cNvPr id="14" name="图片 13"/>
          <p:cNvPicPr>
            <a:picLocks noChangeAspect="1"/>
          </p:cNvPicPr>
          <p:nvPr>
            <p:custDataLst>
              <p:tags r:id="rId6"/>
            </p:custDataLst>
          </p:nvPr>
        </p:nvPicPr>
        <p:blipFill>
          <a:blip r:embed="rId7"/>
          <a:stretch>
            <a:fillRect/>
          </a:stretch>
        </p:blipFill>
        <p:spPr>
          <a:xfrm>
            <a:off x="11734800" y="2247900"/>
            <a:ext cx="5438775" cy="2272030"/>
          </a:xfrm>
          <a:prstGeom prst="rect">
            <a:avLst/>
          </a:prstGeom>
        </p:spPr>
      </p:pic>
      <p:pic>
        <p:nvPicPr>
          <p:cNvPr id="15" name="图片 14"/>
          <p:cNvPicPr>
            <a:picLocks noChangeAspect="1"/>
          </p:cNvPicPr>
          <p:nvPr>
            <p:custDataLst>
              <p:tags r:id="rId8"/>
            </p:custDataLst>
          </p:nvPr>
        </p:nvPicPr>
        <p:blipFill>
          <a:blip r:embed="rId9"/>
          <a:stretch>
            <a:fillRect/>
          </a:stretch>
        </p:blipFill>
        <p:spPr>
          <a:xfrm>
            <a:off x="11811000" y="4519930"/>
            <a:ext cx="5396230" cy="700405"/>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515423" y="-5633065"/>
            <a:ext cx="26785445" cy="20442086"/>
            <a:chOff x="0" y="0"/>
            <a:chExt cx="35713927" cy="27256115"/>
          </a:xfrm>
        </p:grpSpPr>
        <p:sp>
          <p:nvSpPr>
            <p:cNvPr id="3" name="Freeform 3"/>
            <p:cNvSpPr/>
            <p:nvPr/>
          </p:nvSpPr>
          <p:spPr>
            <a:xfrm rot="-5400000">
              <a:off x="9440965" y="-5164341"/>
              <a:ext cx="17607669" cy="27936350"/>
            </a:xfrm>
            <a:custGeom>
              <a:avLst/>
              <a:gdLst/>
              <a:ahLst/>
              <a:cxnLst/>
              <a:rect l="l" t="t" r="r" b="b"/>
              <a:pathLst>
                <a:path w="17607669" h="27936350">
                  <a:moveTo>
                    <a:pt x="0" y="0"/>
                  </a:moveTo>
                  <a:lnTo>
                    <a:pt x="17607669" y="0"/>
                  </a:lnTo>
                  <a:lnTo>
                    <a:pt x="17607669" y="27936351"/>
                  </a:lnTo>
                  <a:lnTo>
                    <a:pt x="0" y="27936351"/>
                  </a:lnTo>
                  <a:lnTo>
                    <a:pt x="0" y="0"/>
                  </a:lnTo>
                  <a:close/>
                </a:path>
              </a:pathLst>
            </a:custGeom>
            <a:blipFill>
              <a:blip r:embed="rId1"/>
              <a:stretch>
                <a:fillRect/>
              </a:stretch>
            </a:blipFill>
          </p:spPr>
        </p:sp>
        <p:sp>
          <p:nvSpPr>
            <p:cNvPr id="4" name="Freeform 4"/>
            <p:cNvSpPr/>
            <p:nvPr/>
          </p:nvSpPr>
          <p:spPr>
            <a:xfrm rot="-5400000">
              <a:off x="22416472" y="4310214"/>
              <a:ext cx="13297454" cy="13297454"/>
            </a:xfrm>
            <a:custGeom>
              <a:avLst/>
              <a:gdLst/>
              <a:ahLst/>
              <a:cxnLst/>
              <a:rect l="l" t="t" r="r" b="b"/>
              <a:pathLst>
                <a:path w="13297454" h="13297454">
                  <a:moveTo>
                    <a:pt x="0" y="0"/>
                  </a:moveTo>
                  <a:lnTo>
                    <a:pt x="13297455" y="0"/>
                  </a:lnTo>
                  <a:lnTo>
                    <a:pt x="13297455" y="13297455"/>
                  </a:lnTo>
                  <a:lnTo>
                    <a:pt x="0" y="13297455"/>
                  </a:lnTo>
                  <a:lnTo>
                    <a:pt x="0" y="0"/>
                  </a:lnTo>
                  <a:close/>
                </a:path>
              </a:pathLst>
            </a:custGeom>
            <a:blipFill>
              <a:blip r:embed="rId2"/>
              <a:stretch>
                <a:fillRect/>
              </a:stretch>
            </a:blipFill>
          </p:spPr>
        </p:sp>
        <p:sp>
          <p:nvSpPr>
            <p:cNvPr id="5" name="Freeform 5"/>
            <p:cNvSpPr/>
            <p:nvPr/>
          </p:nvSpPr>
          <p:spPr>
            <a:xfrm>
              <a:off x="0" y="16094606"/>
              <a:ext cx="11161508" cy="11161508"/>
            </a:xfrm>
            <a:custGeom>
              <a:avLst/>
              <a:gdLst/>
              <a:ahLst/>
              <a:cxnLst/>
              <a:rect l="l" t="t" r="r" b="b"/>
              <a:pathLst>
                <a:path w="11161508" h="11161508">
                  <a:moveTo>
                    <a:pt x="0" y="0"/>
                  </a:moveTo>
                  <a:lnTo>
                    <a:pt x="11161508" y="0"/>
                  </a:lnTo>
                  <a:lnTo>
                    <a:pt x="11161508" y="11161509"/>
                  </a:lnTo>
                  <a:lnTo>
                    <a:pt x="0" y="11161509"/>
                  </a:lnTo>
                  <a:lnTo>
                    <a:pt x="0" y="0"/>
                  </a:lnTo>
                  <a:close/>
                </a:path>
              </a:pathLst>
            </a:custGeom>
            <a:blipFill>
              <a:blip r:embed="rId2"/>
              <a:stretch>
                <a:fillRect/>
              </a:stretch>
            </a:blipFill>
          </p:spPr>
        </p:sp>
      </p:grpSp>
      <p:grpSp>
        <p:nvGrpSpPr>
          <p:cNvPr id="6" name="Group 6"/>
          <p:cNvGrpSpPr/>
          <p:nvPr/>
        </p:nvGrpSpPr>
        <p:grpSpPr>
          <a:xfrm>
            <a:off x="618025" y="737290"/>
            <a:ext cx="16518549" cy="9002350"/>
            <a:chOff x="-104096" y="-123825"/>
            <a:chExt cx="4274726" cy="1978367"/>
          </a:xfrm>
        </p:grpSpPr>
        <p:sp>
          <p:nvSpPr>
            <p:cNvPr id="7" name="Freeform 7"/>
            <p:cNvSpPr/>
            <p:nvPr/>
          </p:nvSpPr>
          <p:spPr>
            <a:xfrm>
              <a:off x="-104096" y="-15649"/>
              <a:ext cx="4274726" cy="1870191"/>
            </a:xfrm>
            <a:custGeom>
              <a:avLst/>
              <a:gdLst/>
              <a:ahLst/>
              <a:cxnLst/>
              <a:rect l="l" t="t" r="r" b="b"/>
              <a:pathLst>
                <a:path w="4274726" h="1870191">
                  <a:moveTo>
                    <a:pt x="21465" y="0"/>
                  </a:moveTo>
                  <a:lnTo>
                    <a:pt x="4253261" y="0"/>
                  </a:lnTo>
                  <a:cubicBezTo>
                    <a:pt x="4265116" y="0"/>
                    <a:pt x="4274726" y="9610"/>
                    <a:pt x="4274726" y="21465"/>
                  </a:cubicBezTo>
                  <a:lnTo>
                    <a:pt x="4274726" y="1848727"/>
                  </a:lnTo>
                  <a:cubicBezTo>
                    <a:pt x="4274726" y="1860581"/>
                    <a:pt x="4265116" y="1870191"/>
                    <a:pt x="4253261" y="1870191"/>
                  </a:cubicBezTo>
                  <a:lnTo>
                    <a:pt x="21465" y="1870191"/>
                  </a:lnTo>
                  <a:cubicBezTo>
                    <a:pt x="9610" y="1870191"/>
                    <a:pt x="0" y="1860581"/>
                    <a:pt x="0" y="1848727"/>
                  </a:cubicBezTo>
                  <a:lnTo>
                    <a:pt x="0" y="21465"/>
                  </a:lnTo>
                  <a:cubicBezTo>
                    <a:pt x="0" y="9610"/>
                    <a:pt x="9610" y="0"/>
                    <a:pt x="21465" y="0"/>
                  </a:cubicBezTo>
                  <a:close/>
                </a:path>
              </a:pathLst>
            </a:custGeom>
            <a:solidFill>
              <a:srgbClr val="FFFFFF"/>
            </a:solidFill>
          </p:spPr>
        </p:sp>
        <p:sp>
          <p:nvSpPr>
            <p:cNvPr id="8" name="TextBox 8"/>
            <p:cNvSpPr txBox="1"/>
            <p:nvPr/>
          </p:nvSpPr>
          <p:spPr>
            <a:xfrm>
              <a:off x="0" y="-123825"/>
              <a:ext cx="812800" cy="936625"/>
            </a:xfrm>
            <a:prstGeom prst="rect">
              <a:avLst/>
            </a:prstGeom>
          </p:spPr>
          <p:txBody>
            <a:bodyPr lIns="50800" tIns="50800" rIns="50800" bIns="50800" rtlCol="0" anchor="ctr"/>
            <a:lstStyle/>
            <a:p>
              <a:pPr algn="ctr">
                <a:lnSpc>
                  <a:spcPts val="3500"/>
                </a:lnSpc>
              </a:pPr>
            </a:p>
          </p:txBody>
        </p:sp>
      </p:grpSp>
      <p:sp>
        <p:nvSpPr>
          <p:cNvPr id="9" name="TextBox 9"/>
          <p:cNvSpPr txBox="1"/>
          <p:nvPr/>
        </p:nvSpPr>
        <p:spPr>
          <a:xfrm>
            <a:off x="685800" y="114300"/>
            <a:ext cx="16230600" cy="937260"/>
          </a:xfrm>
          <a:prstGeom prst="rect">
            <a:avLst/>
          </a:prstGeom>
        </p:spPr>
        <p:txBody>
          <a:bodyPr lIns="0" tIns="0" rIns="0" bIns="0" rtlCol="0" anchor="t">
            <a:noAutofit/>
          </a:bodyPr>
          <a:lstStyle/>
          <a:p>
            <a:pPr marL="539750" lvl="1" indent="0">
              <a:lnSpc>
                <a:spcPts val="8400"/>
              </a:lnSpc>
              <a:buFont typeface="Arial" panose="020B0604020202020204"/>
              <a:buNone/>
            </a:pPr>
            <a:r>
              <a:rPr lang="en-US" altLang="zh-CN" sz="5000" spc="459" dirty="0">
                <a:solidFill>
                  <a:srgbClr val="FFFFFF"/>
                </a:solidFill>
                <a:latin typeface="宋体" panose="02010600030101010101" pitchFamily="2" charset="-122"/>
                <a:ea typeface="宋体" panose="02010600030101010101" pitchFamily="2" charset="-122"/>
                <a:cs typeface="宋体" panose="02010600030101010101" pitchFamily="2" charset="-122"/>
              </a:rPr>
              <a:t> </a:t>
            </a:r>
            <a:r>
              <a:rPr lang="zh-CN" altLang="en-US" sz="5000" spc="459" dirty="0">
                <a:solidFill>
                  <a:srgbClr val="FFFFFF"/>
                </a:solidFill>
                <a:latin typeface="宋体" panose="02010600030101010101" pitchFamily="2" charset="-122"/>
                <a:ea typeface="宋体" panose="02010600030101010101" pitchFamily="2" charset="-122"/>
                <a:cs typeface="宋体" panose="02010600030101010101" pitchFamily="2" charset="-122"/>
              </a:rPr>
              <a:t>数据库</a:t>
            </a:r>
            <a:r>
              <a:rPr lang="zh-CN" altLang="en-US" sz="5000" spc="459" dirty="0">
                <a:solidFill>
                  <a:srgbClr val="FFFFFF"/>
                </a:solidFill>
                <a:latin typeface="宋体" panose="02010600030101010101" pitchFamily="2" charset="-122"/>
                <a:ea typeface="宋体" panose="02010600030101010101" pitchFamily="2" charset="-122"/>
                <a:cs typeface="宋体" panose="02010600030101010101" pitchFamily="2" charset="-122"/>
              </a:rPr>
              <a:t>设计</a:t>
            </a:r>
            <a:endParaRPr lang="zh-CN" altLang="en-US" sz="5000" spc="459" dirty="0">
              <a:solidFill>
                <a:srgbClr val="FFFFFF"/>
              </a:solidFill>
              <a:latin typeface="宋体" panose="02010600030101010101" pitchFamily="2" charset="-122"/>
              <a:ea typeface="宋体" panose="02010600030101010101" pitchFamily="2" charset="-122"/>
              <a:cs typeface="宋体" panose="02010600030101010101" pitchFamily="2" charset="-122"/>
            </a:endParaRPr>
          </a:p>
        </p:txBody>
      </p:sp>
      <p:sp>
        <p:nvSpPr>
          <p:cNvPr id="11" name="文本框 10"/>
          <p:cNvSpPr txBox="1"/>
          <p:nvPr>
            <p:custDataLst>
              <p:tags r:id="rId3"/>
            </p:custDataLst>
          </p:nvPr>
        </p:nvSpPr>
        <p:spPr>
          <a:xfrm>
            <a:off x="990600" y="1562100"/>
            <a:ext cx="5080000" cy="1076325"/>
          </a:xfrm>
          <a:prstGeom prst="rect">
            <a:avLst/>
          </a:prstGeom>
          <a:noFill/>
          <a:ln w="9525">
            <a:noFill/>
          </a:ln>
        </p:spPr>
        <p:txBody>
          <a:bodyPr>
            <a:spAutoFit/>
          </a:bodyPr>
          <a:p>
            <a:pPr indent="0"/>
            <a:r>
              <a:rPr lang="zh-CN" altLang="en-US" sz="3200">
                <a:solidFill>
                  <a:schemeClr val="accent1"/>
                </a:solidFill>
                <a:effectLst>
                  <a:outerShdw blurRad="38100" dist="25400" dir="5400000" algn="ctr" rotWithShape="0">
                    <a:srgbClr val="6E747A">
                      <a:alpha val="43000"/>
                    </a:srgbClr>
                  </a:outerShdw>
                </a:effectLst>
                <a:sym typeface="+mn-ea"/>
              </a:rPr>
              <a:t>数据库物理设计</a:t>
            </a:r>
            <a:endParaRPr lang="zh-CN" altLang="en-US" sz="3200">
              <a:solidFill>
                <a:schemeClr val="accent1"/>
              </a:solidFill>
              <a:effectLst>
                <a:outerShdw blurRad="38100" dist="25400" dir="5400000" algn="ctr" rotWithShape="0">
                  <a:srgbClr val="6E747A">
                    <a:alpha val="43000"/>
                  </a:srgbClr>
                </a:outerShdw>
              </a:effectLst>
              <a:sym typeface="+mn-ea"/>
            </a:endParaRPr>
          </a:p>
          <a:p>
            <a:pPr indent="0"/>
            <a:r>
              <a:rPr lang="zh-CN" altLang="en-US" sz="3200">
                <a:solidFill>
                  <a:schemeClr val="accent1"/>
                </a:solidFill>
                <a:effectLst>
                  <a:outerShdw blurRad="38100" dist="25400" dir="5400000" algn="ctr" rotWithShape="0">
                    <a:srgbClr val="6E747A">
                      <a:alpha val="43000"/>
                    </a:srgbClr>
                  </a:outerShdw>
                </a:effectLst>
                <a:sym typeface="+mn-ea"/>
              </a:rPr>
              <a:t>关系表</a:t>
            </a:r>
            <a:endParaRPr lang="zh-CN" altLang="en-US" sz="3200" b="1">
              <a:solidFill>
                <a:schemeClr val="accent1"/>
              </a:solidFill>
              <a:effectLst>
                <a:outerShdw blurRad="38100" dist="25400" dir="5400000" algn="ctr" rotWithShape="0">
                  <a:srgbClr val="6E747A">
                    <a:alpha val="43000"/>
                  </a:srgbClr>
                </a:outerShdw>
              </a:effectLst>
              <a:ea typeface="宋体" panose="02010600030101010101" pitchFamily="2" charset="-122"/>
              <a:sym typeface="+mn-ea"/>
            </a:endParaRPr>
          </a:p>
        </p:txBody>
      </p:sp>
      <p:pic>
        <p:nvPicPr>
          <p:cNvPr id="13" name="图片 12"/>
          <p:cNvPicPr>
            <a:picLocks noChangeAspect="1"/>
          </p:cNvPicPr>
          <p:nvPr>
            <p:custDataLst>
              <p:tags r:id="rId4"/>
            </p:custDataLst>
          </p:nvPr>
        </p:nvPicPr>
        <p:blipFill>
          <a:blip r:embed="rId5"/>
          <a:stretch>
            <a:fillRect/>
          </a:stretch>
        </p:blipFill>
        <p:spPr>
          <a:xfrm>
            <a:off x="3962400" y="2933700"/>
            <a:ext cx="11819890" cy="5553075"/>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515423" y="-5633065"/>
            <a:ext cx="26785445" cy="20442086"/>
            <a:chOff x="0" y="0"/>
            <a:chExt cx="35713927" cy="27256115"/>
          </a:xfrm>
        </p:grpSpPr>
        <p:sp>
          <p:nvSpPr>
            <p:cNvPr id="3" name="Freeform 3"/>
            <p:cNvSpPr/>
            <p:nvPr/>
          </p:nvSpPr>
          <p:spPr>
            <a:xfrm rot="-5400000">
              <a:off x="9440965" y="-5164341"/>
              <a:ext cx="17607669" cy="27936350"/>
            </a:xfrm>
            <a:custGeom>
              <a:avLst/>
              <a:gdLst/>
              <a:ahLst/>
              <a:cxnLst/>
              <a:rect l="l" t="t" r="r" b="b"/>
              <a:pathLst>
                <a:path w="17607669" h="27936350">
                  <a:moveTo>
                    <a:pt x="0" y="0"/>
                  </a:moveTo>
                  <a:lnTo>
                    <a:pt x="17607669" y="0"/>
                  </a:lnTo>
                  <a:lnTo>
                    <a:pt x="17607669" y="27936351"/>
                  </a:lnTo>
                  <a:lnTo>
                    <a:pt x="0" y="27936351"/>
                  </a:lnTo>
                  <a:lnTo>
                    <a:pt x="0" y="0"/>
                  </a:lnTo>
                  <a:close/>
                </a:path>
              </a:pathLst>
            </a:custGeom>
            <a:blipFill>
              <a:blip r:embed="rId1"/>
              <a:stretch>
                <a:fillRect/>
              </a:stretch>
            </a:blipFill>
          </p:spPr>
        </p:sp>
        <p:sp>
          <p:nvSpPr>
            <p:cNvPr id="4" name="Freeform 4"/>
            <p:cNvSpPr/>
            <p:nvPr/>
          </p:nvSpPr>
          <p:spPr>
            <a:xfrm rot="-5400000">
              <a:off x="22416472" y="4310214"/>
              <a:ext cx="13297454" cy="13297454"/>
            </a:xfrm>
            <a:custGeom>
              <a:avLst/>
              <a:gdLst/>
              <a:ahLst/>
              <a:cxnLst/>
              <a:rect l="l" t="t" r="r" b="b"/>
              <a:pathLst>
                <a:path w="13297454" h="13297454">
                  <a:moveTo>
                    <a:pt x="0" y="0"/>
                  </a:moveTo>
                  <a:lnTo>
                    <a:pt x="13297455" y="0"/>
                  </a:lnTo>
                  <a:lnTo>
                    <a:pt x="13297455" y="13297455"/>
                  </a:lnTo>
                  <a:lnTo>
                    <a:pt x="0" y="13297455"/>
                  </a:lnTo>
                  <a:lnTo>
                    <a:pt x="0" y="0"/>
                  </a:lnTo>
                  <a:close/>
                </a:path>
              </a:pathLst>
            </a:custGeom>
            <a:blipFill>
              <a:blip r:embed="rId2"/>
              <a:stretch>
                <a:fillRect/>
              </a:stretch>
            </a:blipFill>
          </p:spPr>
        </p:sp>
        <p:sp>
          <p:nvSpPr>
            <p:cNvPr id="5" name="Freeform 5"/>
            <p:cNvSpPr/>
            <p:nvPr/>
          </p:nvSpPr>
          <p:spPr>
            <a:xfrm>
              <a:off x="0" y="16094606"/>
              <a:ext cx="11161508" cy="11161508"/>
            </a:xfrm>
            <a:custGeom>
              <a:avLst/>
              <a:gdLst/>
              <a:ahLst/>
              <a:cxnLst/>
              <a:rect l="l" t="t" r="r" b="b"/>
              <a:pathLst>
                <a:path w="11161508" h="11161508">
                  <a:moveTo>
                    <a:pt x="0" y="0"/>
                  </a:moveTo>
                  <a:lnTo>
                    <a:pt x="11161508" y="0"/>
                  </a:lnTo>
                  <a:lnTo>
                    <a:pt x="11161508" y="11161509"/>
                  </a:lnTo>
                  <a:lnTo>
                    <a:pt x="0" y="11161509"/>
                  </a:lnTo>
                  <a:lnTo>
                    <a:pt x="0" y="0"/>
                  </a:lnTo>
                  <a:close/>
                </a:path>
              </a:pathLst>
            </a:custGeom>
            <a:blipFill>
              <a:blip r:embed="rId2"/>
              <a:stretch>
                <a:fillRect/>
              </a:stretch>
            </a:blipFill>
          </p:spPr>
        </p:sp>
      </p:grpSp>
      <p:grpSp>
        <p:nvGrpSpPr>
          <p:cNvPr id="6" name="Group 6"/>
          <p:cNvGrpSpPr/>
          <p:nvPr/>
        </p:nvGrpSpPr>
        <p:grpSpPr>
          <a:xfrm>
            <a:off x="618025" y="737290"/>
            <a:ext cx="16518549" cy="9002350"/>
            <a:chOff x="-104096" y="-123825"/>
            <a:chExt cx="4274726" cy="1978367"/>
          </a:xfrm>
        </p:grpSpPr>
        <p:sp>
          <p:nvSpPr>
            <p:cNvPr id="7" name="Freeform 7"/>
            <p:cNvSpPr/>
            <p:nvPr/>
          </p:nvSpPr>
          <p:spPr>
            <a:xfrm>
              <a:off x="-104096" y="-15649"/>
              <a:ext cx="4274726" cy="1870191"/>
            </a:xfrm>
            <a:custGeom>
              <a:avLst/>
              <a:gdLst/>
              <a:ahLst/>
              <a:cxnLst/>
              <a:rect l="l" t="t" r="r" b="b"/>
              <a:pathLst>
                <a:path w="4274726" h="1870191">
                  <a:moveTo>
                    <a:pt x="21465" y="0"/>
                  </a:moveTo>
                  <a:lnTo>
                    <a:pt x="4253261" y="0"/>
                  </a:lnTo>
                  <a:cubicBezTo>
                    <a:pt x="4265116" y="0"/>
                    <a:pt x="4274726" y="9610"/>
                    <a:pt x="4274726" y="21465"/>
                  </a:cubicBezTo>
                  <a:lnTo>
                    <a:pt x="4274726" y="1848727"/>
                  </a:lnTo>
                  <a:cubicBezTo>
                    <a:pt x="4274726" y="1860581"/>
                    <a:pt x="4265116" y="1870191"/>
                    <a:pt x="4253261" y="1870191"/>
                  </a:cubicBezTo>
                  <a:lnTo>
                    <a:pt x="21465" y="1870191"/>
                  </a:lnTo>
                  <a:cubicBezTo>
                    <a:pt x="9610" y="1870191"/>
                    <a:pt x="0" y="1860581"/>
                    <a:pt x="0" y="1848727"/>
                  </a:cubicBezTo>
                  <a:lnTo>
                    <a:pt x="0" y="21465"/>
                  </a:lnTo>
                  <a:cubicBezTo>
                    <a:pt x="0" y="9610"/>
                    <a:pt x="9610" y="0"/>
                    <a:pt x="21465" y="0"/>
                  </a:cubicBezTo>
                  <a:close/>
                </a:path>
              </a:pathLst>
            </a:custGeom>
            <a:solidFill>
              <a:srgbClr val="FFFFFF"/>
            </a:solidFill>
          </p:spPr>
        </p:sp>
        <p:sp>
          <p:nvSpPr>
            <p:cNvPr id="8" name="TextBox 8"/>
            <p:cNvSpPr txBox="1"/>
            <p:nvPr/>
          </p:nvSpPr>
          <p:spPr>
            <a:xfrm>
              <a:off x="0" y="-123825"/>
              <a:ext cx="812800" cy="936625"/>
            </a:xfrm>
            <a:prstGeom prst="rect">
              <a:avLst/>
            </a:prstGeom>
          </p:spPr>
          <p:txBody>
            <a:bodyPr lIns="50800" tIns="50800" rIns="50800" bIns="50800" rtlCol="0" anchor="ctr"/>
            <a:lstStyle/>
            <a:p>
              <a:pPr algn="ctr">
                <a:lnSpc>
                  <a:spcPts val="3500"/>
                </a:lnSpc>
              </a:pPr>
            </a:p>
          </p:txBody>
        </p:sp>
      </p:grpSp>
      <p:sp>
        <p:nvSpPr>
          <p:cNvPr id="9" name="TextBox 9"/>
          <p:cNvSpPr txBox="1"/>
          <p:nvPr/>
        </p:nvSpPr>
        <p:spPr>
          <a:xfrm>
            <a:off x="685800" y="114300"/>
            <a:ext cx="16230600" cy="937260"/>
          </a:xfrm>
          <a:prstGeom prst="rect">
            <a:avLst/>
          </a:prstGeom>
        </p:spPr>
        <p:txBody>
          <a:bodyPr lIns="0" tIns="0" rIns="0" bIns="0" rtlCol="0" anchor="t">
            <a:noAutofit/>
          </a:bodyPr>
          <a:lstStyle/>
          <a:p>
            <a:pPr marL="539750" lvl="1" indent="0">
              <a:lnSpc>
                <a:spcPts val="8400"/>
              </a:lnSpc>
              <a:buFont typeface="Arial" panose="020B0604020202020204"/>
              <a:buNone/>
            </a:pPr>
            <a:r>
              <a:rPr lang="en-US" altLang="zh-CN" sz="5000" spc="459" dirty="0">
                <a:solidFill>
                  <a:srgbClr val="FFFFFF"/>
                </a:solidFill>
                <a:ea typeface="字由点字倔强黑" panose="00020600040101010101" charset="-122"/>
              </a:rPr>
              <a:t> </a:t>
            </a:r>
            <a:r>
              <a:rPr lang="zh-CN" altLang="en-US" sz="5000" spc="459" dirty="0">
                <a:solidFill>
                  <a:srgbClr val="FFFFFF"/>
                </a:solidFill>
                <a:latin typeface="宋体" panose="02010600030101010101" pitchFamily="2" charset="-122"/>
                <a:ea typeface="宋体" panose="02010600030101010101" pitchFamily="2" charset="-122"/>
              </a:rPr>
              <a:t>数据库</a:t>
            </a:r>
            <a:r>
              <a:rPr lang="zh-CN" altLang="en-US" sz="5000" spc="459" dirty="0">
                <a:solidFill>
                  <a:srgbClr val="FFFFFF"/>
                </a:solidFill>
                <a:latin typeface="宋体" panose="02010600030101010101" pitchFamily="2" charset="-122"/>
                <a:ea typeface="宋体" panose="02010600030101010101" pitchFamily="2" charset="-122"/>
              </a:rPr>
              <a:t>设计</a:t>
            </a:r>
            <a:endParaRPr lang="zh-CN" altLang="en-US" sz="5000" spc="459" dirty="0">
              <a:solidFill>
                <a:srgbClr val="FFFFFF"/>
              </a:solidFill>
              <a:latin typeface="宋体" panose="02010600030101010101" pitchFamily="2" charset="-122"/>
              <a:ea typeface="宋体" panose="02010600030101010101" pitchFamily="2" charset="-122"/>
            </a:endParaRPr>
          </a:p>
        </p:txBody>
      </p:sp>
      <p:sp>
        <p:nvSpPr>
          <p:cNvPr id="11" name="文本框 10"/>
          <p:cNvSpPr txBox="1"/>
          <p:nvPr>
            <p:custDataLst>
              <p:tags r:id="rId3"/>
            </p:custDataLst>
          </p:nvPr>
        </p:nvSpPr>
        <p:spPr>
          <a:xfrm>
            <a:off x="1143000" y="3543300"/>
            <a:ext cx="5080000" cy="2553335"/>
          </a:xfrm>
          <a:prstGeom prst="rect">
            <a:avLst/>
          </a:prstGeom>
          <a:noFill/>
          <a:ln w="9525">
            <a:noFill/>
          </a:ln>
        </p:spPr>
        <p:txBody>
          <a:bodyPr>
            <a:spAutoFit/>
          </a:bodyPr>
          <a:p>
            <a:pPr indent="0"/>
            <a:r>
              <a:rPr lang="zh-CN" sz="3200" b="1">
                <a:solidFill>
                  <a:schemeClr val="accent1"/>
                </a:solidFill>
                <a:effectLst>
                  <a:outerShdw blurRad="38100" dist="25400" dir="5400000" algn="ctr" rotWithShape="0">
                    <a:srgbClr val="6E747A">
                      <a:alpha val="43000"/>
                    </a:srgbClr>
                  </a:outerShdw>
                </a:effectLst>
                <a:ea typeface="宋体" panose="02010600030101010101" pitchFamily="2" charset="-122"/>
                <a:sym typeface="+mn-ea"/>
              </a:rPr>
              <a:t>综合分析所有表的相互关系后，我们得出了如下图所示的物理模型：</a:t>
            </a:r>
            <a:endParaRPr lang="zh-CN" sz="3200" b="1">
              <a:solidFill>
                <a:schemeClr val="accent1"/>
              </a:solidFill>
              <a:effectLst>
                <a:outerShdw blurRad="38100" dist="25400" dir="5400000" algn="ctr" rotWithShape="0">
                  <a:srgbClr val="6E747A">
                    <a:alpha val="43000"/>
                  </a:srgbClr>
                </a:outerShdw>
              </a:effectLst>
              <a:ea typeface="宋体" panose="02010600030101010101" pitchFamily="2" charset="-122"/>
            </a:endParaRPr>
          </a:p>
          <a:p>
            <a:pPr indent="0"/>
            <a:endParaRPr lang="en-US" altLang="zh-CN" sz="3200" b="1">
              <a:solidFill>
                <a:schemeClr val="accent1"/>
              </a:solidFill>
              <a:effectLst>
                <a:outerShdw blurRad="38100" dist="25400" dir="5400000" algn="ctr" rotWithShape="0">
                  <a:srgbClr val="6E747A">
                    <a:alpha val="43000"/>
                  </a:srgbClr>
                </a:outerShdw>
              </a:effectLst>
              <a:ea typeface="宋体" panose="02010600030101010101" pitchFamily="2" charset="-122"/>
            </a:endParaRPr>
          </a:p>
          <a:p>
            <a:pPr indent="0"/>
            <a:r>
              <a:rPr lang="en-US" altLang="zh-CN" sz="3200" b="1">
                <a:solidFill>
                  <a:schemeClr val="accent1"/>
                </a:solidFill>
                <a:effectLst>
                  <a:outerShdw blurRad="38100" dist="25400" dir="5400000" algn="ctr" rotWithShape="0">
                    <a:srgbClr val="6E747A">
                      <a:alpha val="43000"/>
                    </a:srgbClr>
                  </a:outerShdw>
                </a:effectLst>
                <a:ea typeface="宋体" panose="02010600030101010101" pitchFamily="2" charset="-122"/>
              </a:rPr>
              <a:t>数据库关系图</a:t>
            </a:r>
            <a:endParaRPr lang="en-US" altLang="zh-CN" sz="3200" b="1">
              <a:solidFill>
                <a:schemeClr val="accent1"/>
              </a:solidFill>
              <a:effectLst>
                <a:outerShdw blurRad="38100" dist="25400" dir="5400000" algn="ctr" rotWithShape="0">
                  <a:srgbClr val="6E747A">
                    <a:alpha val="43000"/>
                  </a:srgbClr>
                </a:outerShdw>
              </a:effectLst>
              <a:ea typeface="宋体" panose="02010600030101010101" pitchFamily="2" charset="-122"/>
            </a:endParaRPr>
          </a:p>
        </p:txBody>
      </p:sp>
      <p:pic>
        <p:nvPicPr>
          <p:cNvPr id="12" name="图片 1"/>
          <p:cNvPicPr>
            <a:picLocks noChangeAspect="1" noChangeArrowheads="1"/>
          </p:cNvPicPr>
          <p:nvPr>
            <p:custDataLst>
              <p:tags r:id="rId4"/>
            </p:custDataLst>
          </p:nvPr>
        </p:nvPicPr>
        <p:blipFill>
          <a:blip r:embed="rId5">
            <a:extLst>
              <a:ext uri="{28A0092B-C50C-407E-A947-70E740481C1C}">
                <a14:useLocalDpi xmlns:a14="http://schemas.microsoft.com/office/drawing/2010/main" val="0"/>
              </a:ext>
            </a:extLst>
          </a:blip>
          <a:srcRect/>
          <a:stretch>
            <a:fillRect/>
          </a:stretch>
        </p:blipFill>
        <p:spPr>
          <a:xfrm>
            <a:off x="5943600" y="952500"/>
            <a:ext cx="11934825" cy="914019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539600" y="-5969520"/>
            <a:ext cx="26785445" cy="23167831"/>
            <a:chOff x="0" y="0"/>
            <a:chExt cx="35713927" cy="30890442"/>
          </a:xfrm>
        </p:grpSpPr>
        <p:sp>
          <p:nvSpPr>
            <p:cNvPr id="3" name="Freeform 3"/>
            <p:cNvSpPr/>
            <p:nvPr/>
          </p:nvSpPr>
          <p:spPr>
            <a:xfrm rot="5400000">
              <a:off x="9914580" y="9343483"/>
              <a:ext cx="16660440" cy="26433476"/>
            </a:xfrm>
            <a:custGeom>
              <a:avLst/>
              <a:gdLst/>
              <a:ahLst/>
              <a:cxnLst/>
              <a:rect l="l" t="t" r="r" b="b"/>
              <a:pathLst>
                <a:path w="16660440" h="26433476">
                  <a:moveTo>
                    <a:pt x="0" y="0"/>
                  </a:moveTo>
                  <a:lnTo>
                    <a:pt x="16660440" y="0"/>
                  </a:lnTo>
                  <a:lnTo>
                    <a:pt x="16660440" y="26433477"/>
                  </a:lnTo>
                  <a:lnTo>
                    <a:pt x="0" y="26433477"/>
                  </a:lnTo>
                  <a:lnTo>
                    <a:pt x="0" y="0"/>
                  </a:lnTo>
                  <a:close/>
                </a:path>
              </a:pathLst>
            </a:custGeom>
            <a:blipFill>
              <a:blip r:embed="rId1"/>
              <a:stretch>
                <a:fillRect/>
              </a:stretch>
            </a:blipFill>
          </p:spPr>
        </p:sp>
        <p:sp>
          <p:nvSpPr>
            <p:cNvPr id="4" name="Freeform 4"/>
            <p:cNvSpPr/>
            <p:nvPr/>
          </p:nvSpPr>
          <p:spPr>
            <a:xfrm rot="-5400000">
              <a:off x="9440965" y="-5164341"/>
              <a:ext cx="17607669" cy="27936350"/>
            </a:xfrm>
            <a:custGeom>
              <a:avLst/>
              <a:gdLst/>
              <a:ahLst/>
              <a:cxnLst/>
              <a:rect l="l" t="t" r="r" b="b"/>
              <a:pathLst>
                <a:path w="17607669" h="27936350">
                  <a:moveTo>
                    <a:pt x="0" y="0"/>
                  </a:moveTo>
                  <a:lnTo>
                    <a:pt x="17607669" y="0"/>
                  </a:lnTo>
                  <a:lnTo>
                    <a:pt x="17607669" y="27936351"/>
                  </a:lnTo>
                  <a:lnTo>
                    <a:pt x="0" y="27936351"/>
                  </a:lnTo>
                  <a:lnTo>
                    <a:pt x="0" y="0"/>
                  </a:lnTo>
                  <a:close/>
                </a:path>
              </a:pathLst>
            </a:custGeom>
            <a:blipFill>
              <a:blip r:embed="rId2"/>
              <a:stretch>
                <a:fillRect/>
              </a:stretch>
            </a:blipFill>
          </p:spPr>
        </p:sp>
        <p:sp>
          <p:nvSpPr>
            <p:cNvPr id="5" name="Freeform 5"/>
            <p:cNvSpPr/>
            <p:nvPr/>
          </p:nvSpPr>
          <p:spPr>
            <a:xfrm rot="-5400000">
              <a:off x="22416472" y="4310214"/>
              <a:ext cx="13297454" cy="13297454"/>
            </a:xfrm>
            <a:custGeom>
              <a:avLst/>
              <a:gdLst/>
              <a:ahLst/>
              <a:cxnLst/>
              <a:rect l="l" t="t" r="r" b="b"/>
              <a:pathLst>
                <a:path w="13297454" h="13297454">
                  <a:moveTo>
                    <a:pt x="0" y="0"/>
                  </a:moveTo>
                  <a:lnTo>
                    <a:pt x="13297455" y="0"/>
                  </a:lnTo>
                  <a:lnTo>
                    <a:pt x="13297455" y="13297455"/>
                  </a:lnTo>
                  <a:lnTo>
                    <a:pt x="0" y="13297455"/>
                  </a:lnTo>
                  <a:lnTo>
                    <a:pt x="0" y="0"/>
                  </a:lnTo>
                  <a:close/>
                </a:path>
              </a:pathLst>
            </a:custGeom>
            <a:blipFill>
              <a:blip r:embed="rId3"/>
              <a:stretch>
                <a:fillRect/>
              </a:stretch>
            </a:blipFill>
          </p:spPr>
        </p:sp>
        <p:sp>
          <p:nvSpPr>
            <p:cNvPr id="6" name="Freeform 6"/>
            <p:cNvSpPr/>
            <p:nvPr/>
          </p:nvSpPr>
          <p:spPr>
            <a:xfrm>
              <a:off x="0" y="16094606"/>
              <a:ext cx="11161508" cy="11161508"/>
            </a:xfrm>
            <a:custGeom>
              <a:avLst/>
              <a:gdLst/>
              <a:ahLst/>
              <a:cxnLst/>
              <a:rect l="l" t="t" r="r" b="b"/>
              <a:pathLst>
                <a:path w="11161508" h="11161508">
                  <a:moveTo>
                    <a:pt x="0" y="0"/>
                  </a:moveTo>
                  <a:lnTo>
                    <a:pt x="11161508" y="0"/>
                  </a:lnTo>
                  <a:lnTo>
                    <a:pt x="11161508" y="11161509"/>
                  </a:lnTo>
                  <a:lnTo>
                    <a:pt x="0" y="11161509"/>
                  </a:lnTo>
                  <a:lnTo>
                    <a:pt x="0" y="0"/>
                  </a:lnTo>
                  <a:close/>
                </a:path>
              </a:pathLst>
            </a:custGeom>
            <a:blipFill>
              <a:blip r:embed="rId3"/>
              <a:stretch>
                <a:fillRect/>
              </a:stretch>
            </a:blipFill>
          </p:spPr>
        </p:sp>
      </p:grpSp>
      <p:grpSp>
        <p:nvGrpSpPr>
          <p:cNvPr id="7" name="Group 7"/>
          <p:cNvGrpSpPr/>
          <p:nvPr/>
        </p:nvGrpSpPr>
        <p:grpSpPr>
          <a:xfrm>
            <a:off x="2711398" y="3343131"/>
            <a:ext cx="3600739" cy="3600739"/>
            <a:chOff x="0" y="0"/>
            <a:chExt cx="4800985" cy="4800985"/>
          </a:xfrm>
        </p:grpSpPr>
        <p:sp>
          <p:nvSpPr>
            <p:cNvPr id="8" name="Freeform 8"/>
            <p:cNvSpPr/>
            <p:nvPr/>
          </p:nvSpPr>
          <p:spPr>
            <a:xfrm rot="-5400000">
              <a:off x="0" y="0"/>
              <a:ext cx="4800985" cy="4800985"/>
            </a:xfrm>
            <a:custGeom>
              <a:avLst/>
              <a:gdLst/>
              <a:ahLst/>
              <a:cxnLst/>
              <a:rect l="l" t="t" r="r" b="b"/>
              <a:pathLst>
                <a:path w="4800985" h="4800985">
                  <a:moveTo>
                    <a:pt x="0" y="0"/>
                  </a:moveTo>
                  <a:lnTo>
                    <a:pt x="4800985" y="0"/>
                  </a:lnTo>
                  <a:lnTo>
                    <a:pt x="4800985" y="4800985"/>
                  </a:lnTo>
                  <a:lnTo>
                    <a:pt x="0" y="4800985"/>
                  </a:lnTo>
                  <a:lnTo>
                    <a:pt x="0" y="0"/>
                  </a:lnTo>
                  <a:close/>
                </a:path>
              </a:pathLst>
            </a:custGeom>
            <a:blipFill>
              <a:blip r:embed="rId4"/>
              <a:stretch>
                <a:fillRect/>
              </a:stretch>
            </a:blipFill>
          </p:spPr>
        </p:sp>
        <p:sp>
          <p:nvSpPr>
            <p:cNvPr id="9" name="TextBox 9"/>
            <p:cNvSpPr txBox="1"/>
            <p:nvPr/>
          </p:nvSpPr>
          <p:spPr>
            <a:xfrm>
              <a:off x="371421" y="291259"/>
              <a:ext cx="4058142" cy="3687233"/>
            </a:xfrm>
            <a:prstGeom prst="rect">
              <a:avLst/>
            </a:prstGeom>
          </p:spPr>
          <p:txBody>
            <a:bodyPr lIns="0" tIns="0" rIns="0" bIns="0" rtlCol="0" anchor="t">
              <a:spAutoFit/>
            </a:bodyPr>
            <a:lstStyle/>
            <a:p>
              <a:pPr algn="ctr">
                <a:lnSpc>
                  <a:spcPts val="21565"/>
                </a:lnSpc>
                <a:spcBef>
                  <a:spcPct val="0"/>
                </a:spcBef>
              </a:pPr>
              <a:r>
                <a:rPr lang="en-US" sz="15405" spc="754" dirty="0">
                  <a:solidFill>
                    <a:srgbClr val="FFFFFF"/>
                  </a:solidFill>
                  <a:latin typeface="29LT Bukra Semi Condensed Semi-Bold" panose="020B0706040000000004"/>
                </a:rPr>
                <a:t>04</a:t>
              </a:r>
              <a:endParaRPr lang="en-US" sz="15405" spc="754" dirty="0">
                <a:solidFill>
                  <a:srgbClr val="FFFFFF"/>
                </a:solidFill>
                <a:latin typeface="29LT Bukra Semi Condensed Semi-Bold" panose="020B0706040000000004"/>
              </a:endParaRPr>
            </a:p>
          </p:txBody>
        </p:sp>
      </p:grpSp>
      <p:grpSp>
        <p:nvGrpSpPr>
          <p:cNvPr id="10" name="Group 10"/>
          <p:cNvGrpSpPr/>
          <p:nvPr/>
        </p:nvGrpSpPr>
        <p:grpSpPr>
          <a:xfrm>
            <a:off x="6635023" y="3706672"/>
            <a:ext cx="8293879" cy="1801300"/>
            <a:chOff x="0" y="-371475"/>
            <a:chExt cx="11058506" cy="2401734"/>
          </a:xfrm>
        </p:grpSpPr>
        <p:sp>
          <p:nvSpPr>
            <p:cNvPr id="11" name="TextBox 11"/>
            <p:cNvSpPr txBox="1"/>
            <p:nvPr/>
          </p:nvSpPr>
          <p:spPr>
            <a:xfrm>
              <a:off x="0" y="-371475"/>
              <a:ext cx="11058506" cy="2293621"/>
            </a:xfrm>
            <a:prstGeom prst="rect">
              <a:avLst/>
            </a:prstGeom>
          </p:spPr>
          <p:txBody>
            <a:bodyPr lIns="0" tIns="0" rIns="0" bIns="0" rtlCol="0" anchor="t">
              <a:spAutoFit/>
            </a:bodyPr>
            <a:lstStyle/>
            <a:p>
              <a:pPr algn="ctr">
                <a:lnSpc>
                  <a:spcPts val="13415"/>
                </a:lnSpc>
                <a:spcBef>
                  <a:spcPct val="0"/>
                </a:spcBef>
              </a:pPr>
              <a:r>
                <a:rPr lang="zh-CN" altLang="en-US" sz="7985" b="1" spc="734" dirty="0">
                  <a:solidFill>
                    <a:srgbClr val="FFFFFF"/>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详细设计规约</a:t>
              </a:r>
              <a:endParaRPr lang="zh-CN" altLang="en-US" sz="7985" b="1" spc="734" dirty="0">
                <a:solidFill>
                  <a:srgbClr val="FFFFFF"/>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endParaRPr>
            </a:p>
          </p:txBody>
        </p:sp>
        <p:sp>
          <p:nvSpPr>
            <p:cNvPr id="12" name="AutoShape 12"/>
            <p:cNvSpPr/>
            <p:nvPr/>
          </p:nvSpPr>
          <p:spPr>
            <a:xfrm>
              <a:off x="0" y="2030259"/>
              <a:ext cx="11058506" cy="0"/>
            </a:xfrm>
            <a:prstGeom prst="line">
              <a:avLst/>
            </a:prstGeom>
            <a:ln w="25400" cap="rnd">
              <a:solidFill>
                <a:srgbClr val="D0DFFF"/>
              </a:solidFill>
              <a:prstDash val="solid"/>
              <a:headEnd type="none" w="sm" len="sm"/>
              <a:tailEnd type="none" w="sm" len="sm"/>
            </a:ln>
          </p:spPr>
        </p: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515423" y="-5633065"/>
            <a:ext cx="26785445" cy="20442086"/>
            <a:chOff x="0" y="0"/>
            <a:chExt cx="35713927" cy="27256115"/>
          </a:xfrm>
        </p:grpSpPr>
        <p:sp>
          <p:nvSpPr>
            <p:cNvPr id="3" name="Freeform 3"/>
            <p:cNvSpPr/>
            <p:nvPr/>
          </p:nvSpPr>
          <p:spPr>
            <a:xfrm rot="-5400000">
              <a:off x="9440965" y="-5164341"/>
              <a:ext cx="17607669" cy="27936350"/>
            </a:xfrm>
            <a:custGeom>
              <a:avLst/>
              <a:gdLst/>
              <a:ahLst/>
              <a:cxnLst/>
              <a:rect l="l" t="t" r="r" b="b"/>
              <a:pathLst>
                <a:path w="17607669" h="27936350">
                  <a:moveTo>
                    <a:pt x="0" y="0"/>
                  </a:moveTo>
                  <a:lnTo>
                    <a:pt x="17607669" y="0"/>
                  </a:lnTo>
                  <a:lnTo>
                    <a:pt x="17607669" y="27936351"/>
                  </a:lnTo>
                  <a:lnTo>
                    <a:pt x="0" y="27936351"/>
                  </a:lnTo>
                  <a:lnTo>
                    <a:pt x="0" y="0"/>
                  </a:lnTo>
                  <a:close/>
                </a:path>
              </a:pathLst>
            </a:custGeom>
            <a:blipFill>
              <a:blip r:embed="rId1"/>
              <a:stretch>
                <a:fillRect/>
              </a:stretch>
            </a:blipFill>
          </p:spPr>
        </p:sp>
        <p:sp>
          <p:nvSpPr>
            <p:cNvPr id="4" name="Freeform 4"/>
            <p:cNvSpPr/>
            <p:nvPr/>
          </p:nvSpPr>
          <p:spPr>
            <a:xfrm rot="-5400000">
              <a:off x="22416472" y="4310214"/>
              <a:ext cx="13297454" cy="13297454"/>
            </a:xfrm>
            <a:custGeom>
              <a:avLst/>
              <a:gdLst/>
              <a:ahLst/>
              <a:cxnLst/>
              <a:rect l="l" t="t" r="r" b="b"/>
              <a:pathLst>
                <a:path w="13297454" h="13297454">
                  <a:moveTo>
                    <a:pt x="0" y="0"/>
                  </a:moveTo>
                  <a:lnTo>
                    <a:pt x="13297455" y="0"/>
                  </a:lnTo>
                  <a:lnTo>
                    <a:pt x="13297455" y="13297455"/>
                  </a:lnTo>
                  <a:lnTo>
                    <a:pt x="0" y="13297455"/>
                  </a:lnTo>
                  <a:lnTo>
                    <a:pt x="0" y="0"/>
                  </a:lnTo>
                  <a:close/>
                </a:path>
              </a:pathLst>
            </a:custGeom>
            <a:blipFill>
              <a:blip r:embed="rId2"/>
              <a:stretch>
                <a:fillRect/>
              </a:stretch>
            </a:blipFill>
          </p:spPr>
        </p:sp>
        <p:sp>
          <p:nvSpPr>
            <p:cNvPr id="5" name="Freeform 5"/>
            <p:cNvSpPr/>
            <p:nvPr/>
          </p:nvSpPr>
          <p:spPr>
            <a:xfrm>
              <a:off x="0" y="16094606"/>
              <a:ext cx="11161508" cy="11161508"/>
            </a:xfrm>
            <a:custGeom>
              <a:avLst/>
              <a:gdLst/>
              <a:ahLst/>
              <a:cxnLst/>
              <a:rect l="l" t="t" r="r" b="b"/>
              <a:pathLst>
                <a:path w="11161508" h="11161508">
                  <a:moveTo>
                    <a:pt x="0" y="0"/>
                  </a:moveTo>
                  <a:lnTo>
                    <a:pt x="11161508" y="0"/>
                  </a:lnTo>
                  <a:lnTo>
                    <a:pt x="11161508" y="11161509"/>
                  </a:lnTo>
                  <a:lnTo>
                    <a:pt x="0" y="11161509"/>
                  </a:lnTo>
                  <a:lnTo>
                    <a:pt x="0" y="0"/>
                  </a:lnTo>
                  <a:close/>
                </a:path>
              </a:pathLst>
            </a:custGeom>
            <a:blipFill>
              <a:blip r:embed="rId2"/>
              <a:stretch>
                <a:fillRect/>
              </a:stretch>
            </a:blipFill>
          </p:spPr>
        </p:sp>
      </p:grpSp>
      <p:grpSp>
        <p:nvGrpSpPr>
          <p:cNvPr id="6" name="Group 6"/>
          <p:cNvGrpSpPr/>
          <p:nvPr/>
        </p:nvGrpSpPr>
        <p:grpSpPr>
          <a:xfrm>
            <a:off x="618025" y="737290"/>
            <a:ext cx="16518549" cy="9002350"/>
            <a:chOff x="-104096" y="-123825"/>
            <a:chExt cx="4274726" cy="1978367"/>
          </a:xfrm>
        </p:grpSpPr>
        <p:sp>
          <p:nvSpPr>
            <p:cNvPr id="7" name="Freeform 7"/>
            <p:cNvSpPr/>
            <p:nvPr/>
          </p:nvSpPr>
          <p:spPr>
            <a:xfrm>
              <a:off x="-104096" y="-15649"/>
              <a:ext cx="4274726" cy="1870191"/>
            </a:xfrm>
            <a:custGeom>
              <a:avLst/>
              <a:gdLst/>
              <a:ahLst/>
              <a:cxnLst/>
              <a:rect l="l" t="t" r="r" b="b"/>
              <a:pathLst>
                <a:path w="4274726" h="1870191">
                  <a:moveTo>
                    <a:pt x="21465" y="0"/>
                  </a:moveTo>
                  <a:lnTo>
                    <a:pt x="4253261" y="0"/>
                  </a:lnTo>
                  <a:cubicBezTo>
                    <a:pt x="4265116" y="0"/>
                    <a:pt x="4274726" y="9610"/>
                    <a:pt x="4274726" y="21465"/>
                  </a:cubicBezTo>
                  <a:lnTo>
                    <a:pt x="4274726" y="1848727"/>
                  </a:lnTo>
                  <a:cubicBezTo>
                    <a:pt x="4274726" y="1860581"/>
                    <a:pt x="4265116" y="1870191"/>
                    <a:pt x="4253261" y="1870191"/>
                  </a:cubicBezTo>
                  <a:lnTo>
                    <a:pt x="21465" y="1870191"/>
                  </a:lnTo>
                  <a:cubicBezTo>
                    <a:pt x="9610" y="1870191"/>
                    <a:pt x="0" y="1860581"/>
                    <a:pt x="0" y="1848727"/>
                  </a:cubicBezTo>
                  <a:lnTo>
                    <a:pt x="0" y="21465"/>
                  </a:lnTo>
                  <a:cubicBezTo>
                    <a:pt x="0" y="9610"/>
                    <a:pt x="9610" y="0"/>
                    <a:pt x="21465" y="0"/>
                  </a:cubicBezTo>
                  <a:close/>
                </a:path>
              </a:pathLst>
            </a:custGeom>
            <a:solidFill>
              <a:srgbClr val="FFFFFF"/>
            </a:solidFill>
          </p:spPr>
        </p:sp>
        <p:sp>
          <p:nvSpPr>
            <p:cNvPr id="8" name="TextBox 8"/>
            <p:cNvSpPr txBox="1"/>
            <p:nvPr/>
          </p:nvSpPr>
          <p:spPr>
            <a:xfrm>
              <a:off x="0" y="-123825"/>
              <a:ext cx="812800" cy="936625"/>
            </a:xfrm>
            <a:prstGeom prst="rect">
              <a:avLst/>
            </a:prstGeom>
          </p:spPr>
          <p:txBody>
            <a:bodyPr lIns="50800" tIns="50800" rIns="50800" bIns="50800" rtlCol="0" anchor="ctr"/>
            <a:lstStyle/>
            <a:p>
              <a:pPr algn="ctr">
                <a:lnSpc>
                  <a:spcPts val="3500"/>
                </a:lnSpc>
              </a:pPr>
            </a:p>
          </p:txBody>
        </p:sp>
      </p:grpSp>
      <p:sp>
        <p:nvSpPr>
          <p:cNvPr id="9" name="TextBox 9"/>
          <p:cNvSpPr txBox="1"/>
          <p:nvPr/>
        </p:nvSpPr>
        <p:spPr>
          <a:xfrm>
            <a:off x="762000" y="251152"/>
            <a:ext cx="16230600" cy="1076960"/>
          </a:xfrm>
          <a:prstGeom prst="rect">
            <a:avLst/>
          </a:prstGeom>
        </p:spPr>
        <p:txBody>
          <a:bodyPr lIns="0" tIns="0" rIns="0" bIns="0" rtlCol="0" anchor="t">
            <a:spAutoFit/>
          </a:bodyPr>
          <a:lstStyle/>
          <a:p>
            <a:pPr marL="1079500" lvl="1" indent="-539750">
              <a:lnSpc>
                <a:spcPts val="8400"/>
              </a:lnSpc>
              <a:buFont typeface="Arial" panose="020B0604020202020204"/>
              <a:buChar char="•"/>
            </a:pPr>
            <a:r>
              <a:rPr lang="zh-CN" altLang="en-US" sz="5000" spc="459" dirty="0">
                <a:solidFill>
                  <a:srgbClr val="FFFFFF"/>
                </a:solidFill>
                <a:latin typeface="宋体" panose="02010600030101010101" pitchFamily="2" charset="-122"/>
                <a:ea typeface="宋体" panose="02010600030101010101" pitchFamily="2" charset="-122"/>
              </a:rPr>
              <a:t>微服务设计：微服务划分</a:t>
            </a:r>
            <a:endParaRPr lang="zh-CN" altLang="en-US" sz="5000" spc="459" dirty="0">
              <a:solidFill>
                <a:srgbClr val="FFFFFF"/>
              </a:solidFill>
              <a:latin typeface="宋体" panose="02010600030101010101" pitchFamily="2" charset="-122"/>
              <a:ea typeface="宋体" panose="02010600030101010101" pitchFamily="2" charset="-122"/>
            </a:endParaRPr>
          </a:p>
        </p:txBody>
      </p:sp>
      <p:sp>
        <p:nvSpPr>
          <p:cNvPr id="10" name="Freeform 10"/>
          <p:cNvSpPr/>
          <p:nvPr/>
        </p:nvSpPr>
        <p:spPr>
          <a:xfrm>
            <a:off x="14072646" y="737289"/>
            <a:ext cx="3844517" cy="824811"/>
          </a:xfrm>
          <a:custGeom>
            <a:avLst/>
            <a:gdLst/>
            <a:ahLst/>
            <a:cxnLst/>
            <a:rect l="l" t="t" r="r" b="b"/>
            <a:pathLst>
              <a:path w="4315603" h="842069">
                <a:moveTo>
                  <a:pt x="0" y="0"/>
                </a:moveTo>
                <a:lnTo>
                  <a:pt x="4315603" y="0"/>
                </a:lnTo>
                <a:lnTo>
                  <a:pt x="4315603" y="842069"/>
                </a:lnTo>
                <a:lnTo>
                  <a:pt x="0" y="842069"/>
                </a:lnTo>
                <a:lnTo>
                  <a:pt x="0" y="0"/>
                </a:lnTo>
                <a:close/>
              </a:path>
            </a:pathLst>
          </a:custGeom>
          <a:blipFill>
            <a:blip r:embed="rId3"/>
            <a:stretch>
              <a:fillRect/>
            </a:stretch>
          </a:blipFill>
        </p:spPr>
      </p:sp>
      <p:sp>
        <p:nvSpPr>
          <p:cNvPr id="12" name="文本框 11"/>
          <p:cNvSpPr txBox="1"/>
          <p:nvPr/>
        </p:nvSpPr>
        <p:spPr>
          <a:xfrm>
            <a:off x="9829800" y="3161665"/>
            <a:ext cx="7054215" cy="3963035"/>
          </a:xfrm>
          <a:prstGeom prst="rect">
            <a:avLst/>
          </a:prstGeom>
          <a:noFill/>
        </p:spPr>
        <p:txBody>
          <a:bodyPr wrap="square" rtlCol="0">
            <a:noAutofit/>
          </a:bodyPr>
          <a:lstStyle/>
          <a:p>
            <a:pPr marL="457200" indent="-457200">
              <a:buFont typeface="Arial" panose="020B0604020202020204" pitchFamily="34" charset="0"/>
              <a:buChar char="•"/>
            </a:pPr>
            <a:r>
              <a:rPr sz="2800" b="1" kern="0" dirty="0">
                <a:latin typeface="Arial" panose="020B0604020202020204" pitchFamily="34" charset="0"/>
                <a:ea typeface="华文楷体" panose="02010600040101010101" pitchFamily="2" charset="-122"/>
              </a:rPr>
              <a:t>7个微服务</a:t>
            </a:r>
            <a:endParaRPr sz="2800" b="1" kern="0" dirty="0">
              <a:latin typeface="Arial" panose="020B0604020202020204" pitchFamily="34" charset="0"/>
              <a:ea typeface="华文楷体" panose="02010600040101010101" pitchFamily="2" charset="-122"/>
            </a:endParaRPr>
          </a:p>
          <a:p>
            <a:pPr marL="457200" indent="-457200">
              <a:buFont typeface="Arial" panose="020B0604020202020204" pitchFamily="34" charset="0"/>
              <a:buChar char="•"/>
            </a:pPr>
            <a:endParaRPr sz="2800" b="1" kern="0" dirty="0">
              <a:latin typeface="Arial" panose="020B0604020202020204" pitchFamily="34" charset="0"/>
              <a:ea typeface="华文楷体" panose="02010600040101010101" pitchFamily="2" charset="-122"/>
            </a:endParaRPr>
          </a:p>
          <a:p>
            <a:pPr marL="457200" indent="-457200">
              <a:buFont typeface="Arial" panose="020B0604020202020204" pitchFamily="34" charset="0"/>
              <a:buChar char="•"/>
            </a:pPr>
            <a:r>
              <a:rPr sz="2800" b="1" kern="0" dirty="0">
                <a:latin typeface="Arial" panose="020B0604020202020204" pitchFamily="34" charset="0"/>
                <a:ea typeface="华文楷体" panose="02010600040101010101" pitchFamily="2" charset="-122"/>
              </a:rPr>
              <a:t>API Gateway</a:t>
            </a:r>
            <a:r>
              <a:rPr lang="zh-CN" sz="2800" b="1" kern="0" dirty="0">
                <a:latin typeface="Arial" panose="020B0604020202020204" pitchFamily="34" charset="0"/>
                <a:ea typeface="华文楷体" panose="02010600040101010101" pitchFamily="2" charset="-122"/>
              </a:rPr>
              <a:t>：</a:t>
            </a:r>
            <a:br>
              <a:rPr lang="zh-CN" sz="2800" b="1" kern="0" dirty="0">
                <a:latin typeface="Arial" panose="020B0604020202020204" pitchFamily="34" charset="0"/>
                <a:ea typeface="华文楷体" panose="02010600040101010101" pitchFamily="2" charset="-122"/>
              </a:rPr>
            </a:br>
            <a:r>
              <a:rPr sz="2800" b="1" kern="0" dirty="0">
                <a:latin typeface="Arial" panose="020B0604020202020204" pitchFamily="34" charset="0"/>
                <a:ea typeface="华文楷体" panose="02010600040101010101" pitchFamily="2" charset="-122"/>
                <a:sym typeface="+mn-ea"/>
              </a:rPr>
              <a:t>提供统一的</a:t>
            </a:r>
            <a:r>
              <a:rPr sz="2800" b="1" kern="0" dirty="0">
                <a:effectLst>
                  <a:outerShdw blurRad="38100" dist="38100" dir="2700000" algn="tl">
                    <a:srgbClr val="000000">
                      <a:alpha val="43137"/>
                    </a:srgbClr>
                  </a:outerShdw>
                </a:effectLst>
                <a:latin typeface="Arial" panose="020B0604020202020204" pitchFamily="34" charset="0"/>
                <a:ea typeface="华文楷体" panose="02010600040101010101" pitchFamily="2" charset="-122"/>
                <a:sym typeface="+mn-ea"/>
              </a:rPr>
              <a:t>后端访问</a:t>
            </a:r>
            <a:r>
              <a:rPr sz="2800" b="1" kern="0" dirty="0">
                <a:latin typeface="Arial" panose="020B0604020202020204" pitchFamily="34" charset="0"/>
                <a:ea typeface="华文楷体" panose="02010600040101010101" pitchFamily="2" charset="-122"/>
                <a:sym typeface="+mn-ea"/>
              </a:rPr>
              <a:t>入口</a:t>
            </a:r>
            <a:endParaRPr sz="2800" b="1" kern="0" dirty="0">
              <a:latin typeface="Arial" panose="020B0604020202020204" pitchFamily="34" charset="0"/>
              <a:ea typeface="华文楷体" panose="02010600040101010101" pitchFamily="2" charset="-122"/>
              <a:sym typeface="+mn-ea"/>
            </a:endParaRPr>
          </a:p>
          <a:p>
            <a:pPr marL="457200" indent="-457200">
              <a:buFont typeface="Arial" panose="020B0604020202020204" pitchFamily="34" charset="0"/>
              <a:buChar char="•"/>
            </a:pPr>
            <a:endParaRPr sz="2800" b="1" kern="0" dirty="0">
              <a:latin typeface="Arial" panose="020B0604020202020204" pitchFamily="34" charset="0"/>
              <a:ea typeface="华文楷体" panose="02010600040101010101" pitchFamily="2" charset="-122"/>
            </a:endParaRPr>
          </a:p>
          <a:p>
            <a:pPr marL="457200" indent="-457200">
              <a:buFont typeface="Arial" panose="020B0604020202020204" pitchFamily="34" charset="0"/>
              <a:buChar char="•"/>
            </a:pPr>
            <a:r>
              <a:rPr sz="2800" b="1" kern="0" dirty="0">
                <a:latin typeface="Arial" panose="020B0604020202020204" pitchFamily="34" charset="0"/>
                <a:ea typeface="华文楷体" panose="02010600040101010101" pitchFamily="2" charset="-122"/>
              </a:rPr>
              <a:t>nacos服务发现与注册中心</a:t>
            </a:r>
            <a:r>
              <a:rPr lang="zh-CN" sz="2800" b="1" kern="0" dirty="0">
                <a:latin typeface="Arial" panose="020B0604020202020204" pitchFamily="34" charset="0"/>
                <a:ea typeface="华文楷体" panose="02010600040101010101" pitchFamily="2" charset="-122"/>
              </a:rPr>
              <a:t>：</a:t>
            </a:r>
            <a:br>
              <a:rPr lang="zh-CN" sz="2800" b="1" kern="0" dirty="0">
                <a:latin typeface="Arial" panose="020B0604020202020204" pitchFamily="34" charset="0"/>
                <a:ea typeface="华文楷体" panose="02010600040101010101" pitchFamily="2" charset="-122"/>
              </a:rPr>
            </a:br>
            <a:r>
              <a:rPr sz="2800" b="1" kern="0" dirty="0">
                <a:latin typeface="Arial" panose="020B0604020202020204" pitchFamily="34" charset="0"/>
                <a:ea typeface="华文楷体" panose="02010600040101010101" pitchFamily="2" charset="-122"/>
              </a:rPr>
              <a:t>提供统一的服务注册与发现，实现服务的转发</a:t>
            </a:r>
            <a:endParaRPr sz="2800" b="1" kern="0" dirty="0">
              <a:latin typeface="Arial" panose="020B0604020202020204" pitchFamily="34" charset="0"/>
              <a:ea typeface="华文楷体" panose="02010600040101010101" pitchFamily="2" charset="-122"/>
            </a:endParaRPr>
          </a:p>
        </p:txBody>
      </p:sp>
      <p:pic>
        <p:nvPicPr>
          <p:cNvPr id="11" name="图片 10"/>
          <p:cNvPicPr>
            <a:picLocks noChangeAspect="1"/>
          </p:cNvPicPr>
          <p:nvPr>
            <p:custDataLst>
              <p:tags r:id="rId4"/>
            </p:custDataLst>
          </p:nvPr>
        </p:nvPicPr>
        <p:blipFill>
          <a:blip r:embed="rId5"/>
          <a:stretch>
            <a:fillRect/>
          </a:stretch>
        </p:blipFill>
        <p:spPr>
          <a:xfrm>
            <a:off x="990600" y="3314700"/>
            <a:ext cx="8851900" cy="3987165"/>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515423" y="-5633065"/>
            <a:ext cx="26785445" cy="20442086"/>
            <a:chOff x="0" y="0"/>
            <a:chExt cx="35713927" cy="27256115"/>
          </a:xfrm>
        </p:grpSpPr>
        <p:sp>
          <p:nvSpPr>
            <p:cNvPr id="3" name="Freeform 3"/>
            <p:cNvSpPr/>
            <p:nvPr/>
          </p:nvSpPr>
          <p:spPr>
            <a:xfrm rot="-5400000">
              <a:off x="9440965" y="-5164341"/>
              <a:ext cx="17607669" cy="27936350"/>
            </a:xfrm>
            <a:custGeom>
              <a:avLst/>
              <a:gdLst/>
              <a:ahLst/>
              <a:cxnLst/>
              <a:rect l="l" t="t" r="r" b="b"/>
              <a:pathLst>
                <a:path w="17607669" h="27936350">
                  <a:moveTo>
                    <a:pt x="0" y="0"/>
                  </a:moveTo>
                  <a:lnTo>
                    <a:pt x="17607669" y="0"/>
                  </a:lnTo>
                  <a:lnTo>
                    <a:pt x="17607669" y="27936351"/>
                  </a:lnTo>
                  <a:lnTo>
                    <a:pt x="0" y="27936351"/>
                  </a:lnTo>
                  <a:lnTo>
                    <a:pt x="0" y="0"/>
                  </a:lnTo>
                  <a:close/>
                </a:path>
              </a:pathLst>
            </a:custGeom>
            <a:blipFill>
              <a:blip r:embed="rId1"/>
              <a:stretch>
                <a:fillRect/>
              </a:stretch>
            </a:blipFill>
          </p:spPr>
        </p:sp>
        <p:sp>
          <p:nvSpPr>
            <p:cNvPr id="4" name="Freeform 4"/>
            <p:cNvSpPr/>
            <p:nvPr/>
          </p:nvSpPr>
          <p:spPr>
            <a:xfrm rot="-5400000">
              <a:off x="22416472" y="4310214"/>
              <a:ext cx="13297454" cy="13297454"/>
            </a:xfrm>
            <a:custGeom>
              <a:avLst/>
              <a:gdLst/>
              <a:ahLst/>
              <a:cxnLst/>
              <a:rect l="l" t="t" r="r" b="b"/>
              <a:pathLst>
                <a:path w="13297454" h="13297454">
                  <a:moveTo>
                    <a:pt x="0" y="0"/>
                  </a:moveTo>
                  <a:lnTo>
                    <a:pt x="13297455" y="0"/>
                  </a:lnTo>
                  <a:lnTo>
                    <a:pt x="13297455" y="13297455"/>
                  </a:lnTo>
                  <a:lnTo>
                    <a:pt x="0" y="13297455"/>
                  </a:lnTo>
                  <a:lnTo>
                    <a:pt x="0" y="0"/>
                  </a:lnTo>
                  <a:close/>
                </a:path>
              </a:pathLst>
            </a:custGeom>
            <a:blipFill>
              <a:blip r:embed="rId2"/>
              <a:stretch>
                <a:fillRect/>
              </a:stretch>
            </a:blipFill>
          </p:spPr>
        </p:sp>
        <p:sp>
          <p:nvSpPr>
            <p:cNvPr id="5" name="Freeform 5"/>
            <p:cNvSpPr/>
            <p:nvPr/>
          </p:nvSpPr>
          <p:spPr>
            <a:xfrm>
              <a:off x="0" y="16094606"/>
              <a:ext cx="11161508" cy="11161508"/>
            </a:xfrm>
            <a:custGeom>
              <a:avLst/>
              <a:gdLst/>
              <a:ahLst/>
              <a:cxnLst/>
              <a:rect l="l" t="t" r="r" b="b"/>
              <a:pathLst>
                <a:path w="11161508" h="11161508">
                  <a:moveTo>
                    <a:pt x="0" y="0"/>
                  </a:moveTo>
                  <a:lnTo>
                    <a:pt x="11161508" y="0"/>
                  </a:lnTo>
                  <a:lnTo>
                    <a:pt x="11161508" y="11161509"/>
                  </a:lnTo>
                  <a:lnTo>
                    <a:pt x="0" y="11161509"/>
                  </a:lnTo>
                  <a:lnTo>
                    <a:pt x="0" y="0"/>
                  </a:lnTo>
                  <a:close/>
                </a:path>
              </a:pathLst>
            </a:custGeom>
            <a:blipFill>
              <a:blip r:embed="rId2"/>
              <a:stretch>
                <a:fillRect/>
              </a:stretch>
            </a:blipFill>
          </p:spPr>
        </p:sp>
      </p:grpSp>
      <p:grpSp>
        <p:nvGrpSpPr>
          <p:cNvPr id="6" name="Group 6"/>
          <p:cNvGrpSpPr/>
          <p:nvPr/>
        </p:nvGrpSpPr>
        <p:grpSpPr>
          <a:xfrm>
            <a:off x="618025" y="737290"/>
            <a:ext cx="16518549" cy="9002350"/>
            <a:chOff x="-104096" y="-123825"/>
            <a:chExt cx="4274726" cy="1978367"/>
          </a:xfrm>
        </p:grpSpPr>
        <p:sp>
          <p:nvSpPr>
            <p:cNvPr id="7" name="Freeform 7"/>
            <p:cNvSpPr/>
            <p:nvPr/>
          </p:nvSpPr>
          <p:spPr>
            <a:xfrm>
              <a:off x="-104096" y="-15649"/>
              <a:ext cx="4274726" cy="1870191"/>
            </a:xfrm>
            <a:custGeom>
              <a:avLst/>
              <a:gdLst/>
              <a:ahLst/>
              <a:cxnLst/>
              <a:rect l="l" t="t" r="r" b="b"/>
              <a:pathLst>
                <a:path w="4274726" h="1870191">
                  <a:moveTo>
                    <a:pt x="21465" y="0"/>
                  </a:moveTo>
                  <a:lnTo>
                    <a:pt x="4253261" y="0"/>
                  </a:lnTo>
                  <a:cubicBezTo>
                    <a:pt x="4265116" y="0"/>
                    <a:pt x="4274726" y="9610"/>
                    <a:pt x="4274726" y="21465"/>
                  </a:cubicBezTo>
                  <a:lnTo>
                    <a:pt x="4274726" y="1848727"/>
                  </a:lnTo>
                  <a:cubicBezTo>
                    <a:pt x="4274726" y="1860581"/>
                    <a:pt x="4265116" y="1870191"/>
                    <a:pt x="4253261" y="1870191"/>
                  </a:cubicBezTo>
                  <a:lnTo>
                    <a:pt x="21465" y="1870191"/>
                  </a:lnTo>
                  <a:cubicBezTo>
                    <a:pt x="9610" y="1870191"/>
                    <a:pt x="0" y="1860581"/>
                    <a:pt x="0" y="1848727"/>
                  </a:cubicBezTo>
                  <a:lnTo>
                    <a:pt x="0" y="21465"/>
                  </a:lnTo>
                  <a:cubicBezTo>
                    <a:pt x="0" y="9610"/>
                    <a:pt x="9610" y="0"/>
                    <a:pt x="21465" y="0"/>
                  </a:cubicBezTo>
                  <a:close/>
                </a:path>
              </a:pathLst>
            </a:custGeom>
            <a:solidFill>
              <a:srgbClr val="FFFFFF"/>
            </a:solidFill>
          </p:spPr>
        </p:sp>
        <p:sp>
          <p:nvSpPr>
            <p:cNvPr id="8" name="TextBox 8"/>
            <p:cNvSpPr txBox="1"/>
            <p:nvPr/>
          </p:nvSpPr>
          <p:spPr>
            <a:xfrm>
              <a:off x="0" y="-123825"/>
              <a:ext cx="812800" cy="936625"/>
            </a:xfrm>
            <a:prstGeom prst="rect">
              <a:avLst/>
            </a:prstGeom>
          </p:spPr>
          <p:txBody>
            <a:bodyPr lIns="50800" tIns="50800" rIns="50800" bIns="50800" rtlCol="0" anchor="ctr"/>
            <a:lstStyle/>
            <a:p>
              <a:pPr algn="ctr">
                <a:lnSpc>
                  <a:spcPts val="3500"/>
                </a:lnSpc>
              </a:pPr>
            </a:p>
          </p:txBody>
        </p:sp>
      </p:grpSp>
      <p:sp>
        <p:nvSpPr>
          <p:cNvPr id="9" name="TextBox 9"/>
          <p:cNvSpPr txBox="1"/>
          <p:nvPr/>
        </p:nvSpPr>
        <p:spPr>
          <a:xfrm>
            <a:off x="762000" y="251152"/>
            <a:ext cx="16230600" cy="1076960"/>
          </a:xfrm>
          <a:prstGeom prst="rect">
            <a:avLst/>
          </a:prstGeom>
        </p:spPr>
        <p:txBody>
          <a:bodyPr lIns="0" tIns="0" rIns="0" bIns="0" rtlCol="0" anchor="t">
            <a:spAutoFit/>
          </a:bodyPr>
          <a:lstStyle/>
          <a:p>
            <a:pPr marL="1079500" lvl="1" indent="-539750">
              <a:lnSpc>
                <a:spcPts val="8400"/>
              </a:lnSpc>
              <a:buFont typeface="Arial" panose="020B0604020202020204"/>
              <a:buChar char="•"/>
            </a:pPr>
            <a:r>
              <a:rPr lang="zh-CN" altLang="en-US" sz="5000" spc="459" dirty="0">
                <a:solidFill>
                  <a:srgbClr val="FFFFFF"/>
                </a:solidFill>
                <a:latin typeface="宋体" panose="02010600030101010101" pitchFamily="2" charset="-122"/>
                <a:ea typeface="宋体" panose="02010600030101010101" pitchFamily="2" charset="-122"/>
              </a:rPr>
              <a:t>类详细设计：以健康论坛微服务为例</a:t>
            </a:r>
            <a:endParaRPr lang="zh-CN" altLang="en-US" sz="5000" spc="459" dirty="0">
              <a:solidFill>
                <a:srgbClr val="FFFFFF"/>
              </a:solidFill>
              <a:latin typeface="宋体" panose="02010600030101010101" pitchFamily="2" charset="-122"/>
              <a:ea typeface="宋体" panose="02010600030101010101" pitchFamily="2" charset="-122"/>
            </a:endParaRPr>
          </a:p>
        </p:txBody>
      </p:sp>
      <p:sp>
        <p:nvSpPr>
          <p:cNvPr id="10" name="Freeform 10"/>
          <p:cNvSpPr/>
          <p:nvPr/>
        </p:nvSpPr>
        <p:spPr>
          <a:xfrm>
            <a:off x="14072646" y="737289"/>
            <a:ext cx="3844517" cy="824811"/>
          </a:xfrm>
          <a:custGeom>
            <a:avLst/>
            <a:gdLst/>
            <a:ahLst/>
            <a:cxnLst/>
            <a:rect l="l" t="t" r="r" b="b"/>
            <a:pathLst>
              <a:path w="4315603" h="842069">
                <a:moveTo>
                  <a:pt x="0" y="0"/>
                </a:moveTo>
                <a:lnTo>
                  <a:pt x="4315603" y="0"/>
                </a:lnTo>
                <a:lnTo>
                  <a:pt x="4315603" y="842069"/>
                </a:lnTo>
                <a:lnTo>
                  <a:pt x="0" y="842069"/>
                </a:lnTo>
                <a:lnTo>
                  <a:pt x="0" y="0"/>
                </a:lnTo>
                <a:close/>
              </a:path>
            </a:pathLst>
          </a:custGeom>
          <a:blipFill>
            <a:blip r:embed="rId3"/>
            <a:stretch>
              <a:fillRect/>
            </a:stretch>
          </a:blipFill>
        </p:spPr>
      </p:sp>
      <p:sp>
        <p:nvSpPr>
          <p:cNvPr id="12" name="文本框 11"/>
          <p:cNvSpPr txBox="1"/>
          <p:nvPr/>
        </p:nvSpPr>
        <p:spPr>
          <a:xfrm>
            <a:off x="9677400" y="1562100"/>
            <a:ext cx="7054215" cy="810260"/>
          </a:xfrm>
          <a:prstGeom prst="rect">
            <a:avLst/>
          </a:prstGeom>
          <a:noFill/>
        </p:spPr>
        <p:txBody>
          <a:bodyPr wrap="square" rtlCol="0">
            <a:noAutofit/>
          </a:bodyPr>
          <a:lstStyle/>
          <a:p>
            <a:pPr indent="0">
              <a:buFont typeface="Arial" panose="020B0604020202020204" pitchFamily="34" charset="0"/>
              <a:buNone/>
            </a:pPr>
            <a:r>
              <a:rPr lang="zh-CN" altLang="en-US" sz="2800" b="1" kern="0" dirty="0">
                <a:latin typeface="Arial" panose="020B0604020202020204" pitchFamily="34" charset="0"/>
                <a:ea typeface="华文楷体" panose="02010600040101010101" pitchFamily="2" charset="-122"/>
              </a:rPr>
              <a:t>实体类：</a:t>
            </a:r>
            <a:r>
              <a:rPr lang="en-US" sz="2800" b="1" kern="0" dirty="0">
                <a:latin typeface="Arial" panose="020B0604020202020204" pitchFamily="34" charset="0"/>
                <a:ea typeface="华文楷体" panose="02010600040101010101" pitchFamily="2" charset="-122"/>
              </a:rPr>
              <a:t>Post</a:t>
            </a:r>
            <a:r>
              <a:rPr lang="zh-CN" altLang="en-US" sz="2800" b="1" kern="0" dirty="0">
                <a:latin typeface="Arial" panose="020B0604020202020204" pitchFamily="34" charset="0"/>
                <a:ea typeface="华文楷体" panose="02010600040101010101" pitchFamily="2" charset="-122"/>
              </a:rPr>
              <a:t>类</a:t>
            </a:r>
            <a:endParaRPr sz="2800" b="1" kern="0" dirty="0">
              <a:latin typeface="Arial" panose="020B0604020202020204" pitchFamily="34" charset="0"/>
              <a:ea typeface="华文楷体" panose="02010600040101010101" pitchFamily="2" charset="-122"/>
            </a:endParaRPr>
          </a:p>
          <a:p>
            <a:pPr marL="457200" indent="-457200">
              <a:buFont typeface="Arial" panose="020B0604020202020204" pitchFamily="34" charset="0"/>
              <a:buChar char="•"/>
            </a:pPr>
            <a:endParaRPr sz="2800" b="1" kern="0" dirty="0">
              <a:latin typeface="Arial" panose="020B0604020202020204" pitchFamily="34" charset="0"/>
              <a:ea typeface="华文楷体" panose="02010600040101010101" pitchFamily="2" charset="-122"/>
            </a:endParaRPr>
          </a:p>
        </p:txBody>
      </p:sp>
      <p:pic>
        <p:nvPicPr>
          <p:cNvPr id="13" name="图片 12"/>
          <p:cNvPicPr>
            <a:picLocks noChangeAspect="1"/>
          </p:cNvPicPr>
          <p:nvPr>
            <p:custDataLst>
              <p:tags r:id="rId4"/>
            </p:custDataLst>
          </p:nvPr>
        </p:nvPicPr>
        <p:blipFill>
          <a:blip r:embed="rId5"/>
          <a:stretch>
            <a:fillRect/>
          </a:stretch>
        </p:blipFill>
        <p:spPr>
          <a:xfrm>
            <a:off x="8890" y="2095500"/>
            <a:ext cx="8207375" cy="5207635"/>
          </a:xfrm>
          <a:prstGeom prst="rect">
            <a:avLst/>
          </a:prstGeom>
        </p:spPr>
      </p:pic>
      <p:sp>
        <p:nvSpPr>
          <p:cNvPr id="18" name="文本框 17"/>
          <p:cNvSpPr txBox="1"/>
          <p:nvPr/>
        </p:nvSpPr>
        <p:spPr>
          <a:xfrm>
            <a:off x="8216265" y="2397125"/>
            <a:ext cx="5080000" cy="3876675"/>
          </a:xfrm>
          <a:prstGeom prst="rect">
            <a:avLst/>
          </a:prstGeom>
          <a:noFill/>
          <a:ln w="9525">
            <a:noFill/>
          </a:ln>
        </p:spPr>
        <p:txBody>
          <a:bodyPr>
            <a:spAutoFit/>
          </a:bodyPr>
          <a:p>
            <a:pPr indent="0"/>
            <a:r>
              <a:rPr lang="zh-CN" sz="2400" b="1">
                <a:ea typeface="微软雅黑" panose="020B0503020204020204" charset="-122"/>
              </a:rPr>
              <a:t>功能</a:t>
            </a:r>
            <a:r>
              <a:rPr lang="zh-CN" b="0">
                <a:ea typeface="微软雅黑" panose="020B0503020204020204" charset="-122"/>
              </a:rPr>
              <a:t>健康论坛微服务中的</a:t>
            </a:r>
            <a:r>
              <a:rPr lang="en-US" b="0">
                <a:latin typeface="华文楷体" panose="02010600040101010101" pitchFamily="2" charset="-122"/>
                <a:ea typeface="微软雅黑" panose="020B0503020204020204" charset="-122"/>
                <a:cs typeface="Times New Roman" panose="02020603050405020304" charset="0"/>
              </a:rPr>
              <a:t>Post</a:t>
            </a:r>
            <a:r>
              <a:rPr lang="zh-CN" b="0">
                <a:ea typeface="微软雅黑" panose="020B0503020204020204" charset="-122"/>
              </a:rPr>
              <a:t>类作为实体类，记录了一个</a:t>
            </a:r>
            <a:r>
              <a:rPr lang="zh-CN" b="0">
                <a:ea typeface="微软雅黑" panose="020B0503020204020204" charset="-122"/>
                <a:cs typeface="Times New Roman" panose="02020603050405020304" charset="0"/>
              </a:rPr>
              <a:t>Post的相关信息，如id，</a:t>
            </a:r>
            <a:r>
              <a:rPr lang="zh-CN" b="0">
                <a:ea typeface="微软雅黑" panose="020B0503020204020204" charset="-122"/>
              </a:rPr>
              <a:t>作者用户</a:t>
            </a:r>
            <a:r>
              <a:rPr lang="en-US" b="0">
                <a:latin typeface="华文楷体" panose="02010600040101010101" pitchFamily="2" charset="-122"/>
                <a:ea typeface="微软雅黑" panose="020B0503020204020204" charset="-122"/>
                <a:cs typeface="Times New Roman" panose="02020603050405020304" charset="0"/>
              </a:rPr>
              <a:t>id</a:t>
            </a:r>
            <a:r>
              <a:rPr lang="zh-CN" b="0">
                <a:ea typeface="微软雅黑" panose="020B0503020204020204" charset="-122"/>
              </a:rPr>
              <a:t>，标签、帖子标题、发表时间等。</a:t>
            </a:r>
            <a:r>
              <a:rPr lang="zh-CN" sz="2400" b="1">
                <a:ea typeface="微软雅黑" panose="020B0503020204020204" charset="-122"/>
              </a:rPr>
              <a:t>性能</a:t>
            </a:r>
            <a:r>
              <a:rPr lang="zh-CN" b="0">
                <a:ea typeface="微软雅黑" panose="020B0503020204020204" charset="-122"/>
              </a:rPr>
              <a:t>无约束</a:t>
            </a:r>
            <a:r>
              <a:rPr lang="zh-CN" sz="2400" b="1">
                <a:ea typeface="微软雅黑" panose="020B0503020204020204" charset="-122"/>
              </a:rPr>
              <a:t>输入项</a:t>
            </a:r>
            <a:r>
              <a:rPr lang="zh-CN" b="0">
                <a:ea typeface="微软雅黑" panose="020B0503020204020204" charset="-122"/>
              </a:rPr>
              <a:t>该类通过构造函数进行初始化，确定只读变量。其他非只读变量提供相应的</a:t>
            </a:r>
            <a:r>
              <a:rPr lang="zh-CN" b="0">
                <a:ea typeface="微软雅黑" panose="020B0503020204020204" charset="-122"/>
                <a:cs typeface="Times New Roman" panose="02020603050405020304" charset="0"/>
              </a:rPr>
              <a:t>getter和setter方法。</a:t>
            </a:r>
            <a:r>
              <a:rPr lang="zh-CN" sz="2400" b="1">
                <a:ea typeface="微软雅黑" panose="020B0503020204020204" charset="-122"/>
              </a:rPr>
              <a:t>输出项</a:t>
            </a:r>
            <a:r>
              <a:rPr lang="zh-CN" b="0">
                <a:ea typeface="微软雅黑" panose="020B0503020204020204" charset="-122"/>
              </a:rPr>
              <a:t>无输出项</a:t>
            </a:r>
            <a:r>
              <a:rPr lang="zh-CN" sz="2400" b="1">
                <a:ea typeface="微软雅黑" panose="020B0503020204020204" charset="-122"/>
              </a:rPr>
              <a:t>属性描述</a:t>
            </a:r>
            <a:endParaRPr lang="zh-CN" altLang="en-US" sz="2400" b="1">
              <a:ea typeface="微软雅黑" panose="020B0503020204020204" charset="-122"/>
            </a:endParaRPr>
          </a:p>
        </p:txBody>
      </p:sp>
      <p:graphicFrame>
        <p:nvGraphicFramePr>
          <p:cNvPr id="19" name="表格 18"/>
          <p:cNvGraphicFramePr/>
          <p:nvPr/>
        </p:nvGraphicFramePr>
        <p:xfrm>
          <a:off x="8216265" y="6515100"/>
          <a:ext cx="5300663" cy="1066800"/>
        </p:xfrm>
        <a:graphic>
          <a:graphicData uri="http://schemas.openxmlformats.org/drawingml/2006/table">
            <a:tbl>
              <a:tblPr/>
              <a:tblGrid>
                <a:gridCol w="1755775"/>
                <a:gridCol w="704850"/>
                <a:gridCol w="2840038"/>
              </a:tblGrid>
              <a:tr h="152400">
                <a:tc>
                  <a:txBody>
                    <a:bodyPr/>
                    <a:p>
                      <a:pPr indent="0">
                        <a:buNone/>
                      </a:pPr>
                      <a:r>
                        <a:rPr lang="en-US" sz="1000" b="0">
                          <a:latin typeface="华文楷体" panose="02010600040101010101" pitchFamily="2" charset="-122"/>
                          <a:ea typeface="华文楷体" panose="02010600040101010101" pitchFamily="2" charset="-122"/>
                          <a:cs typeface="华文楷体" panose="02010600040101010101" pitchFamily="2" charset="-122"/>
                        </a:rPr>
                        <a:t>属性名</a:t>
                      </a:r>
                      <a:endParaRPr lang="en-US" altLang="en-US" sz="1000" b="0">
                        <a:latin typeface="华文楷体" panose="02010600040101010101" pitchFamily="2" charset="-122"/>
                        <a:ea typeface="华文楷体" panose="02010600040101010101" pitchFamily="2" charset="-122"/>
                        <a:cs typeface="华文楷体" panose="0201060004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华文楷体" panose="02010600040101010101" pitchFamily="2" charset="-122"/>
                          <a:ea typeface="华文楷体" panose="02010600040101010101" pitchFamily="2" charset="-122"/>
                          <a:cs typeface="华文楷体" panose="02010600040101010101" pitchFamily="2" charset="-122"/>
                        </a:rPr>
                        <a:t>类型</a:t>
                      </a:r>
                      <a:endParaRPr lang="en-US" altLang="en-US" sz="1000" b="0">
                        <a:latin typeface="华文楷体" panose="02010600040101010101" pitchFamily="2" charset="-122"/>
                        <a:ea typeface="华文楷体" panose="02010600040101010101" pitchFamily="2" charset="-122"/>
                        <a:cs typeface="华文楷体" panose="0201060004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华文楷体" panose="02010600040101010101" pitchFamily="2" charset="-122"/>
                          <a:ea typeface="华文楷体" panose="02010600040101010101" pitchFamily="2" charset="-122"/>
                          <a:cs typeface="华文楷体" panose="02010600040101010101" pitchFamily="2" charset="-122"/>
                        </a:rPr>
                        <a:t>说明</a:t>
                      </a:r>
                      <a:endParaRPr lang="en-US" altLang="en-US" sz="1000" b="0">
                        <a:latin typeface="华文楷体" panose="02010600040101010101" pitchFamily="2" charset="-122"/>
                        <a:ea typeface="华文楷体" panose="02010600040101010101" pitchFamily="2" charset="-122"/>
                        <a:cs typeface="华文楷体" panose="0201060004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1000" b="0">
                          <a:latin typeface="华文楷体" panose="02010600040101010101" pitchFamily="2" charset="-122"/>
                          <a:ea typeface="华文楷体" panose="02010600040101010101" pitchFamily="2" charset="-122"/>
                          <a:cs typeface="华文楷体" panose="02010600040101010101" pitchFamily="2" charset="-122"/>
                        </a:rPr>
                        <a:t>postId</a:t>
                      </a:r>
                      <a:endParaRPr lang="en-US" altLang="en-US" sz="1000" b="0">
                        <a:latin typeface="华文楷体" panose="02010600040101010101" pitchFamily="2" charset="-122"/>
                        <a:ea typeface="华文楷体" panose="02010600040101010101" pitchFamily="2" charset="-122"/>
                        <a:cs typeface="华文楷体" panose="0201060004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华文楷体" panose="02010600040101010101" pitchFamily="2" charset="-122"/>
                          <a:ea typeface="华文楷体" panose="02010600040101010101" pitchFamily="2" charset="-122"/>
                          <a:cs typeface="华文楷体" panose="02010600040101010101" pitchFamily="2" charset="-122"/>
                        </a:rPr>
                        <a:t>int</a:t>
                      </a:r>
                      <a:endParaRPr lang="en-US" altLang="en-US" sz="1000" b="0">
                        <a:latin typeface="华文楷体" panose="02010600040101010101" pitchFamily="2" charset="-122"/>
                        <a:ea typeface="华文楷体" panose="02010600040101010101" pitchFamily="2" charset="-122"/>
                        <a:cs typeface="华文楷体" panose="0201060004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华文楷体" panose="02010600040101010101" pitchFamily="2" charset="-122"/>
                          <a:ea typeface="华文楷体" panose="02010600040101010101" pitchFamily="2" charset="-122"/>
                          <a:cs typeface="华文楷体" panose="02010600040101010101" pitchFamily="2" charset="-122"/>
                        </a:rPr>
                        <a:t>帖子ID。该参数对应于数据库中表项的主键，自动初始化，之后不会再改变。</a:t>
                      </a:r>
                      <a:endParaRPr lang="en-US" altLang="en-US" sz="1000" b="0">
                        <a:latin typeface="华文楷体" panose="02010600040101010101" pitchFamily="2" charset="-122"/>
                        <a:ea typeface="华文楷体" panose="02010600040101010101" pitchFamily="2" charset="-122"/>
                        <a:cs typeface="华文楷体" panose="0201060004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1000" b="0">
                          <a:latin typeface="华文楷体" panose="02010600040101010101" pitchFamily="2" charset="-122"/>
                          <a:ea typeface="华文楷体" panose="02010600040101010101" pitchFamily="2" charset="-122"/>
                          <a:cs typeface="华文楷体" panose="02010600040101010101" pitchFamily="2" charset="-122"/>
                        </a:rPr>
                        <a:t>authorId</a:t>
                      </a:r>
                      <a:endParaRPr lang="en-US" altLang="en-US" sz="1000" b="0">
                        <a:latin typeface="华文楷体" panose="02010600040101010101" pitchFamily="2" charset="-122"/>
                        <a:ea typeface="华文楷体" panose="02010600040101010101" pitchFamily="2" charset="-122"/>
                        <a:cs typeface="华文楷体" panose="0201060004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华文楷体" panose="02010600040101010101" pitchFamily="2" charset="-122"/>
                          <a:ea typeface="华文楷体" panose="02010600040101010101" pitchFamily="2" charset="-122"/>
                          <a:cs typeface="华文楷体" panose="02010600040101010101" pitchFamily="2" charset="-122"/>
                        </a:rPr>
                        <a:t>int</a:t>
                      </a:r>
                      <a:endParaRPr lang="en-US" altLang="en-US" sz="1000" b="0">
                        <a:latin typeface="华文楷体" panose="02010600040101010101" pitchFamily="2" charset="-122"/>
                        <a:ea typeface="华文楷体" panose="02010600040101010101" pitchFamily="2" charset="-122"/>
                        <a:cs typeface="华文楷体" panose="0201060004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华文楷体" panose="02010600040101010101" pitchFamily="2" charset="-122"/>
                          <a:ea typeface="华文楷体" panose="02010600040101010101" pitchFamily="2" charset="-122"/>
                          <a:cs typeface="华文楷体" panose="02010600040101010101" pitchFamily="2" charset="-122"/>
                        </a:rPr>
                        <a:t>帖子发布者的ID，在构造时初始化，之后不会再改变</a:t>
                      </a:r>
                      <a:endParaRPr lang="en-US" altLang="en-US" sz="1000" b="0">
                        <a:latin typeface="华文楷体" panose="02010600040101010101" pitchFamily="2" charset="-122"/>
                        <a:ea typeface="华文楷体" panose="02010600040101010101" pitchFamily="2" charset="-122"/>
                        <a:cs typeface="华文楷体" panose="0201060004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1000" b="0">
                          <a:latin typeface="华文楷体" panose="02010600040101010101" pitchFamily="2" charset="-122"/>
                          <a:ea typeface="华文楷体" panose="02010600040101010101" pitchFamily="2" charset="-122"/>
                          <a:cs typeface="华文楷体" panose="02010600040101010101" pitchFamily="2" charset="-122"/>
                        </a:rPr>
                        <a:t>postTag</a:t>
                      </a:r>
                      <a:endParaRPr lang="en-US" altLang="en-US" sz="1000" b="0">
                        <a:latin typeface="华文楷体" panose="02010600040101010101" pitchFamily="2" charset="-122"/>
                        <a:ea typeface="华文楷体" panose="02010600040101010101" pitchFamily="2" charset="-122"/>
                        <a:cs typeface="华文楷体" panose="0201060004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华文楷体" panose="02010600040101010101" pitchFamily="2" charset="-122"/>
                          <a:ea typeface="华文楷体" panose="02010600040101010101" pitchFamily="2" charset="-122"/>
                          <a:cs typeface="华文楷体" panose="02010600040101010101" pitchFamily="2" charset="-122"/>
                        </a:rPr>
                        <a:t>List&lt;Tag&gt;</a:t>
                      </a:r>
                      <a:endParaRPr lang="en-US" altLang="en-US" sz="1000" b="0">
                        <a:latin typeface="华文楷体" panose="02010600040101010101" pitchFamily="2" charset="-122"/>
                        <a:ea typeface="华文楷体" panose="02010600040101010101" pitchFamily="2" charset="-122"/>
                        <a:cs typeface="华文楷体" panose="0201060004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华文楷体" panose="02010600040101010101" pitchFamily="2" charset="-122"/>
                          <a:ea typeface="华文楷体" panose="02010600040101010101" pitchFamily="2" charset="-122"/>
                          <a:cs typeface="华文楷体" panose="02010600040101010101" pitchFamily="2" charset="-122"/>
                        </a:rPr>
                        <a:t>帖子的标签，在构造时初始化，之后不会再改变</a:t>
                      </a:r>
                      <a:endParaRPr lang="en-US" altLang="en-US" sz="1000" b="0">
                        <a:latin typeface="华文楷体" panose="02010600040101010101" pitchFamily="2" charset="-122"/>
                        <a:ea typeface="华文楷体" panose="02010600040101010101" pitchFamily="2" charset="-122"/>
                        <a:cs typeface="华文楷体" panose="0201060004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28600">
                <a:tc>
                  <a:txBody>
                    <a:bodyPr/>
                    <a:p>
                      <a:pPr indent="0">
                        <a:buNone/>
                      </a:pPr>
                      <a:endParaRPr lang="en-US" altLang="en-US" sz="1000" b="0">
                        <a:latin typeface="华文楷体" panose="02010600040101010101" pitchFamily="2" charset="-122"/>
                        <a:ea typeface="华文楷体" panose="02010600040101010101" pitchFamily="2" charset="-122"/>
                        <a:cs typeface="华文楷体" panose="0201060004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华文楷体" panose="02010600040101010101" pitchFamily="2" charset="-122"/>
                          <a:ea typeface="华文楷体" panose="02010600040101010101" pitchFamily="2" charset="-122"/>
                          <a:cs typeface="华文楷体" panose="02010600040101010101" pitchFamily="2" charset="-122"/>
                        </a:rPr>
                        <a:t>Datetime</a:t>
                      </a:r>
                      <a:endParaRPr lang="en-US" altLang="en-US" sz="1000" b="0">
                        <a:latin typeface="华文楷体" panose="02010600040101010101" pitchFamily="2" charset="-122"/>
                        <a:ea typeface="华文楷体" panose="02010600040101010101" pitchFamily="2" charset="-122"/>
                        <a:cs typeface="华文楷体" panose="0201060004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华文楷体" panose="02010600040101010101" pitchFamily="2" charset="-122"/>
                          <a:ea typeface="华文楷体" panose="02010600040101010101" pitchFamily="2" charset="-122"/>
                          <a:cs typeface="华文楷体" panose="02010600040101010101" pitchFamily="2" charset="-122"/>
                        </a:rPr>
                        <a:t>帖子发布时间，在构造时初始化，之后不会再改变</a:t>
                      </a:r>
                      <a:endParaRPr lang="en-US" altLang="en-US" sz="1000" b="0">
                        <a:latin typeface="华文楷体" panose="02010600040101010101" pitchFamily="2" charset="-122"/>
                        <a:ea typeface="华文楷体" panose="02010600040101010101" pitchFamily="2" charset="-122"/>
                        <a:cs typeface="华文楷体" panose="0201060004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28600">
                <a:tc>
                  <a:txBody>
                    <a:bodyPr/>
                    <a:p>
                      <a:pPr indent="0">
                        <a:buNone/>
                      </a:pPr>
                      <a:r>
                        <a:rPr lang="en-US" sz="1000" b="0">
                          <a:latin typeface="华文楷体" panose="02010600040101010101" pitchFamily="2" charset="-122"/>
                          <a:ea typeface="华文楷体" panose="02010600040101010101" pitchFamily="2" charset="-122"/>
                          <a:cs typeface="华文楷体" panose="02010600040101010101" pitchFamily="2" charset="-122"/>
                        </a:rPr>
                        <a:t>postTitle</a:t>
                      </a:r>
                      <a:endParaRPr lang="en-US" altLang="en-US" sz="1000" b="0">
                        <a:latin typeface="华文楷体" panose="02010600040101010101" pitchFamily="2" charset="-122"/>
                        <a:ea typeface="华文楷体" panose="02010600040101010101" pitchFamily="2" charset="-122"/>
                        <a:cs typeface="华文楷体" panose="0201060004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华文楷体" panose="02010600040101010101" pitchFamily="2" charset="-122"/>
                          <a:ea typeface="华文楷体" panose="02010600040101010101" pitchFamily="2" charset="-122"/>
                          <a:cs typeface="华文楷体" panose="02010600040101010101" pitchFamily="2" charset="-122"/>
                        </a:rPr>
                        <a:t>String</a:t>
                      </a:r>
                      <a:endParaRPr lang="en-US" altLang="en-US" sz="1000" b="0">
                        <a:latin typeface="华文楷体" panose="02010600040101010101" pitchFamily="2" charset="-122"/>
                        <a:ea typeface="华文楷体" panose="02010600040101010101" pitchFamily="2" charset="-122"/>
                        <a:cs typeface="华文楷体" panose="0201060004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华文楷体" panose="02010600040101010101" pitchFamily="2" charset="-122"/>
                          <a:ea typeface="华文楷体" panose="02010600040101010101" pitchFamily="2" charset="-122"/>
                          <a:cs typeface="华文楷体" panose="02010600040101010101" pitchFamily="2" charset="-122"/>
                        </a:rPr>
                        <a:t>帖子标题，在构造时初始化，之后不会再改变</a:t>
                      </a:r>
                      <a:endParaRPr lang="en-US" altLang="en-US" sz="1000" b="0">
                        <a:latin typeface="华文楷体" panose="02010600040101010101" pitchFamily="2" charset="-122"/>
                        <a:ea typeface="华文楷体" panose="02010600040101010101" pitchFamily="2" charset="-122"/>
                        <a:cs typeface="华文楷体" panose="0201060004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28600">
                <a:tc>
                  <a:txBody>
                    <a:bodyPr/>
                    <a:p>
                      <a:pPr indent="0">
                        <a:buNone/>
                      </a:pPr>
                      <a:r>
                        <a:rPr lang="en-US" sz="1000" b="0">
                          <a:latin typeface="华文楷体" panose="02010600040101010101" pitchFamily="2" charset="-122"/>
                          <a:ea typeface="华文楷体" panose="02010600040101010101" pitchFamily="2" charset="-122"/>
                          <a:cs typeface="华文楷体" panose="02010600040101010101" pitchFamily="2" charset="-122"/>
                        </a:rPr>
                        <a:t>postBounty</a:t>
                      </a:r>
                      <a:endParaRPr lang="en-US" altLang="en-US" sz="1000" b="0">
                        <a:latin typeface="华文楷体" panose="02010600040101010101" pitchFamily="2" charset="-122"/>
                        <a:ea typeface="华文楷体" panose="02010600040101010101" pitchFamily="2" charset="-122"/>
                        <a:cs typeface="华文楷体" panose="0201060004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华文楷体" panose="02010600040101010101" pitchFamily="2" charset="-122"/>
                          <a:ea typeface="华文楷体" panose="02010600040101010101" pitchFamily="2" charset="-122"/>
                          <a:cs typeface="华文楷体" panose="02010600040101010101" pitchFamily="2" charset="-122"/>
                        </a:rPr>
                        <a:t>int</a:t>
                      </a:r>
                      <a:endParaRPr lang="en-US" altLang="en-US" sz="1000" b="0">
                        <a:latin typeface="华文楷体" panose="02010600040101010101" pitchFamily="2" charset="-122"/>
                        <a:ea typeface="华文楷体" panose="02010600040101010101" pitchFamily="2" charset="-122"/>
                        <a:cs typeface="华文楷体" panose="0201060004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华文楷体" panose="02010600040101010101" pitchFamily="2" charset="-122"/>
                          <a:ea typeface="华文楷体" panose="02010600040101010101" pitchFamily="2" charset="-122"/>
                          <a:cs typeface="华文楷体" panose="02010600040101010101" pitchFamily="2" charset="-122"/>
                        </a:rPr>
                        <a:t>帖子的悬赏金额，在构造时初始化，之后不会再改变</a:t>
                      </a:r>
                      <a:endParaRPr lang="en-US" altLang="en-US" sz="1000" b="0">
                        <a:latin typeface="华文楷体" panose="02010600040101010101" pitchFamily="2" charset="-122"/>
                        <a:ea typeface="华文楷体" panose="02010600040101010101" pitchFamily="2" charset="-122"/>
                        <a:cs typeface="华文楷体" panose="0201060004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28600">
                <a:tc>
                  <a:txBody>
                    <a:bodyPr/>
                    <a:p>
                      <a:pPr indent="0">
                        <a:buNone/>
                      </a:pPr>
                      <a:r>
                        <a:rPr lang="en-US" sz="1000" b="0">
                          <a:latin typeface="华文楷体" panose="02010600040101010101" pitchFamily="2" charset="-122"/>
                          <a:ea typeface="华文楷体" panose="02010600040101010101" pitchFamily="2" charset="-122"/>
                          <a:cs typeface="华文楷体" panose="02010600040101010101" pitchFamily="2" charset="-122"/>
                        </a:rPr>
                        <a:t>firstCommentId</a:t>
                      </a:r>
                      <a:endParaRPr lang="en-US" altLang="en-US" sz="1000" b="0">
                        <a:latin typeface="华文楷体" panose="02010600040101010101" pitchFamily="2" charset="-122"/>
                        <a:ea typeface="华文楷体" panose="02010600040101010101" pitchFamily="2" charset="-122"/>
                        <a:cs typeface="华文楷体" panose="0201060004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华文楷体" panose="02010600040101010101" pitchFamily="2" charset="-122"/>
                          <a:ea typeface="华文楷体" panose="02010600040101010101" pitchFamily="2" charset="-122"/>
                          <a:cs typeface="华文楷体" panose="02010600040101010101" pitchFamily="2" charset="-122"/>
                        </a:rPr>
                        <a:t>int</a:t>
                      </a:r>
                      <a:endParaRPr lang="en-US" altLang="en-US" sz="1000" b="0">
                        <a:latin typeface="华文楷体" panose="02010600040101010101" pitchFamily="2" charset="-122"/>
                        <a:ea typeface="华文楷体" panose="02010600040101010101" pitchFamily="2" charset="-122"/>
                        <a:cs typeface="华文楷体" panose="0201060004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华文楷体" panose="02010600040101010101" pitchFamily="2" charset="-122"/>
                          <a:ea typeface="华文楷体" panose="02010600040101010101" pitchFamily="2" charset="-122"/>
                          <a:cs typeface="华文楷体" panose="02010600040101010101" pitchFamily="2" charset="-122"/>
                        </a:rPr>
                        <a:t>帖子第一个评论的Id, 帖子的第一个评论即是帖子的内容，在构造时初始化，之后不会再改变</a:t>
                      </a:r>
                      <a:endParaRPr lang="en-US" altLang="en-US" sz="1000" b="0">
                        <a:latin typeface="华文楷体" panose="02010600040101010101" pitchFamily="2" charset="-122"/>
                        <a:ea typeface="华文楷体" panose="02010600040101010101" pitchFamily="2" charset="-122"/>
                        <a:cs typeface="华文楷体" panose="0201060004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
        <p:nvSpPr>
          <p:cNvPr id="20" name="文本框 19"/>
          <p:cNvSpPr txBox="1"/>
          <p:nvPr/>
        </p:nvSpPr>
        <p:spPr>
          <a:xfrm>
            <a:off x="13335000" y="2171700"/>
            <a:ext cx="5080000" cy="3415030"/>
          </a:xfrm>
          <a:prstGeom prst="rect">
            <a:avLst/>
          </a:prstGeom>
          <a:noFill/>
          <a:ln w="9525">
            <a:noFill/>
          </a:ln>
        </p:spPr>
        <p:txBody>
          <a:bodyPr>
            <a:spAutoFit/>
          </a:bodyPr>
          <a:p>
            <a:pPr indent="0"/>
            <a:r>
              <a:rPr lang="zh-CN" sz="2400" b="1">
                <a:ea typeface="微软雅黑" panose="020B0503020204020204" charset="-122"/>
              </a:rPr>
              <a:t>方法详细介绍</a:t>
            </a:r>
            <a:r>
              <a:rPr lang="en-US" sz="2400" b="1">
                <a:latin typeface="华文楷体" panose="02010600040101010101" pitchFamily="2" charset="-122"/>
                <a:ea typeface="微软雅黑" panose="020B0503020204020204" charset="-122"/>
                <a:cs typeface="Times New Roman" panose="02020603050405020304" charset="0"/>
              </a:rPr>
              <a:t>Post</a:t>
            </a:r>
            <a:endParaRPr lang="zh-CN" b="0">
              <a:cs typeface="Songti SC" charset="0"/>
            </a:endParaRPr>
          </a:p>
          <a:p>
            <a:pPr indent="0"/>
            <a:r>
              <a:rPr lang="zh-CN" b="0">
                <a:effectLst>
                  <a:outerShdw blurRad="38100" dist="38100" dir="2700000" algn="tl">
                    <a:srgbClr val="000000">
                      <a:alpha val="43137"/>
                    </a:srgbClr>
                  </a:outerShdw>
                </a:effectLst>
                <a:cs typeface="Songti SC" charset="0"/>
              </a:rPr>
              <a:t>方法签名</a:t>
            </a:r>
            <a:r>
              <a:rPr lang="zh-CN" b="0">
                <a:cs typeface="Songti SC" charset="0"/>
              </a:rPr>
              <a:t>：</a:t>
            </a:r>
            <a:r>
              <a:rPr lang="en-US" b="0">
                <a:latin typeface="华文楷体" panose="02010600040101010101" pitchFamily="2" charset="-122"/>
                <a:cs typeface="Songti SC" charset="0"/>
              </a:rPr>
              <a:t>public Post(int authorId, String postTitle, List&lt;Tag&gt; postTag, int postBounty)</a:t>
            </a:r>
            <a:endParaRPr lang="zh-CN" b="0">
              <a:cs typeface="Songti SC" charset="0"/>
            </a:endParaRPr>
          </a:p>
          <a:p>
            <a:pPr indent="0"/>
            <a:r>
              <a:rPr lang="zh-CN" b="0">
                <a:effectLst>
                  <a:outerShdw blurRad="38100" dist="38100" dir="2700000" algn="tl">
                    <a:srgbClr val="000000">
                      <a:alpha val="43137"/>
                    </a:srgbClr>
                  </a:outerShdw>
                </a:effectLst>
                <a:cs typeface="Songti SC" charset="0"/>
              </a:rPr>
              <a:t>功能说明</a:t>
            </a:r>
            <a:r>
              <a:rPr lang="zh-CN" b="0">
                <a:cs typeface="Songti SC" charset="0"/>
              </a:rPr>
              <a:t>：通过参数</a:t>
            </a:r>
            <a:r>
              <a:rPr lang="en-US" b="0">
                <a:latin typeface="华文楷体" panose="02010600040101010101" pitchFamily="2" charset="-122"/>
                <a:cs typeface="Songti SC" charset="0"/>
              </a:rPr>
              <a:t> authorId </a:t>
            </a:r>
            <a:r>
              <a:rPr lang="zh-CN" b="0">
                <a:cs typeface="Songti SC" charset="0"/>
              </a:rPr>
              <a:t>初始化</a:t>
            </a:r>
            <a:r>
              <a:rPr lang="en-US" b="0">
                <a:latin typeface="华文楷体" panose="02010600040101010101" pitchFamily="2" charset="-122"/>
                <a:cs typeface="Songti SC" charset="0"/>
              </a:rPr>
              <a:t> authorId</a:t>
            </a:r>
            <a:r>
              <a:rPr lang="zh-CN" b="0">
                <a:cs typeface="Songti SC" charset="0"/>
              </a:rPr>
              <a:t>字段，参数 postTitle 初始化 postTitle字段，参数 postTag 初始化postTag字段，参数 postBounty初始化 postBounty字段，并自动生成postId, postTime,firstCommentId字段。详细说明：</a:t>
            </a:r>
            <a:endParaRPr lang="zh-CN" altLang="en-US" b="0">
              <a:cs typeface="Songti SC" charset="0"/>
            </a:endParaRPr>
          </a:p>
        </p:txBody>
      </p:sp>
      <p:graphicFrame>
        <p:nvGraphicFramePr>
          <p:cNvPr id="21" name="表格 20"/>
          <p:cNvGraphicFramePr/>
          <p:nvPr/>
        </p:nvGraphicFramePr>
        <p:xfrm>
          <a:off x="13517245" y="5586730"/>
          <a:ext cx="5267325" cy="152400"/>
        </p:xfrm>
        <a:graphic>
          <a:graphicData uri="http://schemas.openxmlformats.org/drawingml/2006/table">
            <a:tbl>
              <a:tblPr/>
              <a:tblGrid>
                <a:gridCol w="1257300"/>
                <a:gridCol w="1349375"/>
                <a:gridCol w="2660650"/>
              </a:tblGrid>
              <a:tr h="0">
                <a:tc>
                  <a:txBody>
                    <a:bodyPr/>
                    <a:p>
                      <a:pPr indent="0">
                        <a:buNone/>
                      </a:pPr>
                      <a:r>
                        <a:rPr lang="en-US" sz="1000" b="0">
                          <a:latin typeface="华文楷体" panose="02010600040101010101" pitchFamily="2" charset="-122"/>
                          <a:ea typeface="华文楷体" panose="02010600040101010101" pitchFamily="2" charset="-122"/>
                          <a:cs typeface="华文楷体" panose="02010600040101010101" pitchFamily="2" charset="-122"/>
                        </a:rPr>
                        <a:t>返回类型</a:t>
                      </a:r>
                      <a:endParaRPr lang="en-US" altLang="en-US" sz="1000" b="0">
                        <a:latin typeface="华文楷体" panose="02010600040101010101" pitchFamily="2" charset="-122"/>
                        <a:ea typeface="华文楷体" panose="02010600040101010101" pitchFamily="2" charset="-122"/>
                        <a:cs typeface="华文楷体" panose="0201060004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gridSpan="2">
                  <a:txBody>
                    <a:bodyPr/>
                    <a:p>
                      <a:pPr indent="0">
                        <a:buNone/>
                      </a:pPr>
                      <a:r>
                        <a:rPr lang="en-US" sz="1000" b="0">
                          <a:latin typeface="华文楷体" panose="02010600040101010101" pitchFamily="2" charset="-122"/>
                          <a:ea typeface="华文楷体" panose="02010600040101010101" pitchFamily="2" charset="-122"/>
                          <a:cs typeface="华文楷体" panose="02010600040101010101" pitchFamily="2" charset="-122"/>
                        </a:rPr>
                        <a:t>无</a:t>
                      </a:r>
                      <a:endParaRPr lang="en-US" altLang="en-US" sz="1000" b="0">
                        <a:latin typeface="华文楷体" panose="02010600040101010101" pitchFamily="2" charset="-122"/>
                        <a:ea typeface="华文楷体" panose="02010600040101010101" pitchFamily="2" charset="-122"/>
                        <a:cs typeface="华文楷体" panose="0201060004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r h="0">
                <a:tc>
                  <a:txBody>
                    <a:bodyPr/>
                    <a:p>
                      <a:pPr indent="0">
                        <a:buNone/>
                      </a:pPr>
                      <a:r>
                        <a:rPr lang="en-US" sz="1000" b="0">
                          <a:latin typeface="华文楷体" panose="02010600040101010101" pitchFamily="2" charset="-122"/>
                          <a:ea typeface="华文楷体" panose="02010600040101010101" pitchFamily="2" charset="-122"/>
                          <a:cs typeface="华文楷体" panose="02010600040101010101" pitchFamily="2" charset="-122"/>
                        </a:rPr>
                        <a:t>返回值</a:t>
                      </a:r>
                      <a:endParaRPr lang="en-US" altLang="en-US" sz="1000" b="0">
                        <a:latin typeface="华文楷体" panose="02010600040101010101" pitchFamily="2" charset="-122"/>
                        <a:ea typeface="华文楷体" panose="02010600040101010101" pitchFamily="2" charset="-122"/>
                        <a:cs typeface="华文楷体" panose="0201060004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gridSpan="2">
                  <a:txBody>
                    <a:bodyPr/>
                    <a:p>
                      <a:pPr indent="0">
                        <a:buNone/>
                      </a:pPr>
                      <a:r>
                        <a:rPr lang="en-US" sz="1000" b="0">
                          <a:latin typeface="华文楷体" panose="02010600040101010101" pitchFamily="2" charset="-122"/>
                          <a:ea typeface="华文楷体" panose="02010600040101010101" pitchFamily="2" charset="-122"/>
                          <a:cs typeface="华文楷体" panose="02010600040101010101" pitchFamily="2" charset="-122"/>
                        </a:rPr>
                        <a:t>无返回值</a:t>
                      </a:r>
                      <a:endParaRPr lang="en-US" altLang="en-US" sz="1000" b="0">
                        <a:latin typeface="华文楷体" panose="02010600040101010101" pitchFamily="2" charset="-122"/>
                        <a:ea typeface="华文楷体" panose="02010600040101010101" pitchFamily="2" charset="-122"/>
                        <a:cs typeface="华文楷体" panose="0201060004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r h="0">
                <a:tc>
                  <a:txBody>
                    <a:bodyPr/>
                    <a:p>
                      <a:pPr indent="0">
                        <a:buNone/>
                      </a:pPr>
                      <a:r>
                        <a:rPr lang="en-US" sz="1000" b="0">
                          <a:latin typeface="华文楷体" panose="02010600040101010101" pitchFamily="2" charset="-122"/>
                          <a:ea typeface="华文楷体" panose="02010600040101010101" pitchFamily="2" charset="-122"/>
                          <a:cs typeface="华文楷体" panose="02010600040101010101" pitchFamily="2" charset="-122"/>
                        </a:rPr>
                        <a:t>方法限定符</a:t>
                      </a:r>
                      <a:endParaRPr lang="en-US" altLang="en-US" sz="1000" b="0">
                        <a:latin typeface="华文楷体" panose="02010600040101010101" pitchFamily="2" charset="-122"/>
                        <a:ea typeface="华文楷体" panose="02010600040101010101" pitchFamily="2" charset="-122"/>
                        <a:cs typeface="华文楷体" panose="0201060004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gridSpan="2">
                  <a:txBody>
                    <a:bodyPr/>
                    <a:p>
                      <a:pPr indent="0">
                        <a:buNone/>
                      </a:pPr>
                      <a:r>
                        <a:rPr lang="en-US" sz="1000" b="0">
                          <a:latin typeface="华文楷体" panose="02010600040101010101" pitchFamily="2" charset="-122"/>
                          <a:ea typeface="华文楷体" panose="02010600040101010101" pitchFamily="2" charset="-122"/>
                          <a:cs typeface="华文楷体" panose="02010600040101010101" pitchFamily="2" charset="-122"/>
                        </a:rPr>
                        <a:t>public</a:t>
                      </a:r>
                      <a:endParaRPr lang="en-US" altLang="en-US" sz="1000" b="0">
                        <a:latin typeface="华文楷体" panose="02010600040101010101" pitchFamily="2" charset="-122"/>
                        <a:ea typeface="华文楷体" panose="02010600040101010101" pitchFamily="2" charset="-122"/>
                        <a:cs typeface="华文楷体" panose="0201060004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r h="152400">
                <a:tc gridSpan="3">
                  <a:txBody>
                    <a:bodyPr/>
                    <a:p>
                      <a:pPr indent="0">
                        <a:buNone/>
                      </a:pPr>
                      <a:r>
                        <a:rPr lang="en-US" sz="1000" b="0">
                          <a:latin typeface="华文楷体" panose="02010600040101010101" pitchFamily="2" charset="-122"/>
                          <a:ea typeface="华文楷体" panose="02010600040101010101" pitchFamily="2" charset="-122"/>
                          <a:cs typeface="华文楷体" panose="02010600040101010101" pitchFamily="2" charset="-122"/>
                        </a:rPr>
                        <a:t>参数列表（参数名 / 类型 / 说明）</a:t>
                      </a:r>
                      <a:endParaRPr lang="en-US" altLang="en-US" sz="1000" b="0">
                        <a:latin typeface="华文楷体" panose="02010600040101010101" pitchFamily="2" charset="-122"/>
                        <a:ea typeface="华文楷体" panose="02010600040101010101" pitchFamily="2" charset="-122"/>
                        <a:cs typeface="华文楷体" panose="0201060004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r h="0">
                <a:tc>
                  <a:txBody>
                    <a:bodyPr/>
                    <a:p>
                      <a:pPr indent="0">
                        <a:buNone/>
                      </a:pPr>
                      <a:r>
                        <a:rPr lang="en-US" sz="1000" b="0">
                          <a:latin typeface="华文楷体" panose="02010600040101010101" pitchFamily="2" charset="-122"/>
                          <a:ea typeface="华文楷体" panose="02010600040101010101" pitchFamily="2" charset="-122"/>
                          <a:cs typeface="华文楷体" panose="02010600040101010101" pitchFamily="2" charset="-122"/>
                        </a:rPr>
                        <a:t>authorId</a:t>
                      </a:r>
                      <a:endParaRPr lang="en-US" altLang="en-US" sz="1000" b="0">
                        <a:latin typeface="华文楷体" panose="02010600040101010101" pitchFamily="2" charset="-122"/>
                        <a:ea typeface="华文楷体" panose="02010600040101010101" pitchFamily="2" charset="-122"/>
                        <a:cs typeface="华文楷体" panose="0201060004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华文楷体" panose="02010600040101010101" pitchFamily="2" charset="-122"/>
                          <a:ea typeface="华文楷体" panose="02010600040101010101" pitchFamily="2" charset="-122"/>
                          <a:cs typeface="华文楷体" panose="02010600040101010101" pitchFamily="2" charset="-122"/>
                        </a:rPr>
                        <a:t>int</a:t>
                      </a:r>
                      <a:endParaRPr lang="en-US" altLang="en-US" sz="1000" b="0">
                        <a:latin typeface="华文楷体" panose="02010600040101010101" pitchFamily="2" charset="-122"/>
                        <a:ea typeface="华文楷体" panose="02010600040101010101" pitchFamily="2" charset="-122"/>
                        <a:cs typeface="华文楷体" panose="0201060004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华文楷体" panose="02010600040101010101" pitchFamily="2" charset="-122"/>
                          <a:ea typeface="华文楷体" panose="02010600040101010101" pitchFamily="2" charset="-122"/>
                          <a:cs typeface="华文楷体" panose="02010600040101010101" pitchFamily="2" charset="-122"/>
                        </a:rPr>
                        <a:t>帖子发布者的ID </a:t>
                      </a:r>
                      <a:endParaRPr lang="en-US" altLang="en-US" sz="1000" b="0">
                        <a:latin typeface="华文楷体" panose="02010600040101010101" pitchFamily="2" charset="-122"/>
                        <a:ea typeface="华文楷体" panose="02010600040101010101" pitchFamily="2" charset="-122"/>
                        <a:cs typeface="华文楷体" panose="0201060004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1000" b="0">
                          <a:latin typeface="华文楷体" panose="02010600040101010101" pitchFamily="2" charset="-122"/>
                          <a:ea typeface="华文楷体" panose="02010600040101010101" pitchFamily="2" charset="-122"/>
                          <a:cs typeface="华文楷体" panose="02010600040101010101" pitchFamily="2" charset="-122"/>
                        </a:rPr>
                        <a:t>postTitle</a:t>
                      </a:r>
                      <a:endParaRPr lang="en-US" altLang="en-US" sz="1000" b="0">
                        <a:latin typeface="华文楷体" panose="02010600040101010101" pitchFamily="2" charset="-122"/>
                        <a:ea typeface="华文楷体" panose="02010600040101010101" pitchFamily="2" charset="-122"/>
                        <a:cs typeface="华文楷体" panose="0201060004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华文楷体" panose="02010600040101010101" pitchFamily="2" charset="-122"/>
                          <a:ea typeface="华文楷体" panose="02010600040101010101" pitchFamily="2" charset="-122"/>
                          <a:cs typeface="华文楷体" panose="02010600040101010101" pitchFamily="2" charset="-122"/>
                        </a:rPr>
                        <a:t>String</a:t>
                      </a:r>
                      <a:endParaRPr lang="en-US" altLang="en-US" sz="1000" b="0">
                        <a:latin typeface="华文楷体" panose="02010600040101010101" pitchFamily="2" charset="-122"/>
                        <a:ea typeface="华文楷体" panose="02010600040101010101" pitchFamily="2" charset="-122"/>
                        <a:cs typeface="华文楷体" panose="0201060004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华文楷体" panose="02010600040101010101" pitchFamily="2" charset="-122"/>
                          <a:ea typeface="华文楷体" panose="02010600040101010101" pitchFamily="2" charset="-122"/>
                          <a:cs typeface="华文楷体" panose="02010600040101010101" pitchFamily="2" charset="-122"/>
                        </a:rPr>
                        <a:t>帖子标题字符串</a:t>
                      </a:r>
                      <a:endParaRPr lang="en-US" altLang="en-US" sz="1000" b="0">
                        <a:latin typeface="华文楷体" panose="02010600040101010101" pitchFamily="2" charset="-122"/>
                        <a:ea typeface="华文楷体" panose="02010600040101010101" pitchFamily="2" charset="-122"/>
                        <a:cs typeface="华文楷体" panose="0201060004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1000" b="0">
                          <a:latin typeface="华文楷体" panose="02010600040101010101" pitchFamily="2" charset="-122"/>
                          <a:ea typeface="华文楷体" panose="02010600040101010101" pitchFamily="2" charset="-122"/>
                          <a:cs typeface="华文楷体" panose="02010600040101010101" pitchFamily="2" charset="-122"/>
                        </a:rPr>
                        <a:t>postTag</a:t>
                      </a:r>
                      <a:endParaRPr lang="en-US" altLang="en-US" sz="1000" b="0">
                        <a:latin typeface="华文楷体" panose="02010600040101010101" pitchFamily="2" charset="-122"/>
                        <a:ea typeface="华文楷体" panose="02010600040101010101" pitchFamily="2" charset="-122"/>
                        <a:cs typeface="华文楷体" panose="0201060004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华文楷体" panose="02010600040101010101" pitchFamily="2" charset="-122"/>
                          <a:ea typeface="华文楷体" panose="02010600040101010101" pitchFamily="2" charset="-122"/>
                          <a:cs typeface="华文楷体" panose="02010600040101010101" pitchFamily="2" charset="-122"/>
                        </a:rPr>
                        <a:t>List&lt;Tag&gt;</a:t>
                      </a:r>
                      <a:endParaRPr lang="en-US" altLang="en-US" sz="1000" b="0">
                        <a:latin typeface="华文楷体" panose="02010600040101010101" pitchFamily="2" charset="-122"/>
                        <a:ea typeface="华文楷体" panose="02010600040101010101" pitchFamily="2" charset="-122"/>
                        <a:cs typeface="华文楷体" panose="0201060004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华文楷体" panose="02010600040101010101" pitchFamily="2" charset="-122"/>
                          <a:ea typeface="华文楷体" panose="02010600040101010101" pitchFamily="2" charset="-122"/>
                          <a:cs typeface="华文楷体" panose="02010600040101010101" pitchFamily="2" charset="-122"/>
                        </a:rPr>
                        <a:t>帖子标签列表</a:t>
                      </a:r>
                      <a:endParaRPr lang="en-US" altLang="en-US" sz="1000" b="0">
                        <a:latin typeface="华文楷体" panose="02010600040101010101" pitchFamily="2" charset="-122"/>
                        <a:ea typeface="华文楷体" panose="02010600040101010101" pitchFamily="2" charset="-122"/>
                        <a:cs typeface="华文楷体" panose="0201060004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1000" b="0">
                          <a:latin typeface="华文楷体" panose="02010600040101010101" pitchFamily="2" charset="-122"/>
                          <a:ea typeface="华文楷体" panose="02010600040101010101" pitchFamily="2" charset="-122"/>
                          <a:cs typeface="华文楷体" panose="02010600040101010101" pitchFamily="2" charset="-122"/>
                        </a:rPr>
                        <a:t>postBounty</a:t>
                      </a:r>
                      <a:endParaRPr lang="en-US" altLang="en-US" sz="1000" b="0">
                        <a:latin typeface="华文楷体" panose="02010600040101010101" pitchFamily="2" charset="-122"/>
                        <a:ea typeface="华文楷体" panose="02010600040101010101" pitchFamily="2" charset="-122"/>
                        <a:cs typeface="华文楷体" panose="0201060004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华文楷体" panose="02010600040101010101" pitchFamily="2" charset="-122"/>
                          <a:ea typeface="华文楷体" panose="02010600040101010101" pitchFamily="2" charset="-122"/>
                          <a:cs typeface="华文楷体" panose="02010600040101010101" pitchFamily="2" charset="-122"/>
                        </a:rPr>
                        <a:t>int</a:t>
                      </a:r>
                      <a:endParaRPr lang="en-US" altLang="en-US" sz="1000" b="0">
                        <a:latin typeface="华文楷体" panose="02010600040101010101" pitchFamily="2" charset="-122"/>
                        <a:ea typeface="华文楷体" panose="02010600040101010101" pitchFamily="2" charset="-122"/>
                        <a:cs typeface="华文楷体" panose="0201060004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华文楷体" panose="02010600040101010101" pitchFamily="2" charset="-122"/>
                          <a:ea typeface="华文楷体" panose="02010600040101010101" pitchFamily="2" charset="-122"/>
                          <a:cs typeface="华文楷体" panose="02010600040101010101" pitchFamily="2" charset="-122"/>
                        </a:rPr>
                        <a:t>帖子悬赏杏仁币数值</a:t>
                      </a:r>
                      <a:endParaRPr lang="en-US" altLang="en-US" sz="1000" b="0">
                        <a:latin typeface="华文楷体" panose="02010600040101010101" pitchFamily="2" charset="-122"/>
                        <a:ea typeface="华文楷体" panose="02010600040101010101" pitchFamily="2" charset="-122"/>
                        <a:cs typeface="华文楷体" panose="0201060004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
        <p:nvSpPr>
          <p:cNvPr id="22" name="文本框 21"/>
          <p:cNvSpPr txBox="1"/>
          <p:nvPr/>
        </p:nvSpPr>
        <p:spPr>
          <a:xfrm>
            <a:off x="13611225" y="6896100"/>
            <a:ext cx="5080000" cy="1383665"/>
          </a:xfrm>
          <a:prstGeom prst="rect">
            <a:avLst/>
          </a:prstGeom>
          <a:noFill/>
          <a:ln w="9525">
            <a:noFill/>
          </a:ln>
        </p:spPr>
        <p:txBody>
          <a:bodyPr>
            <a:spAutoFit/>
          </a:bodyPr>
          <a:p>
            <a:pPr indent="0"/>
            <a:r>
              <a:rPr lang="zh-CN" sz="2400" b="1">
                <a:ea typeface="微软雅黑" panose="020B0503020204020204" charset="-122"/>
              </a:rPr>
              <a:t>限制条件及出错</a:t>
            </a:r>
            <a:r>
              <a:rPr lang="en-US" b="0">
                <a:solidFill>
                  <a:srgbClr val="5B9BD5"/>
                </a:solidFill>
                <a:latin typeface="Symbol" panose="05050102010706020507" charset="0"/>
                <a:ea typeface="华文楷体" panose="02010600040101010101" pitchFamily="2" charset="-122"/>
              </a:rPr>
              <a:t>· </a:t>
            </a:r>
            <a:r>
              <a:rPr lang="zh-CN" b="0">
                <a:ea typeface="微软雅黑" panose="020B0503020204020204" charset="-122"/>
                <a:cs typeface="Times New Roman" panose="02020603050405020304" charset="0"/>
              </a:rPr>
              <a:t>authorId需存在</a:t>
            </a:r>
            <a:r>
              <a:rPr lang="zh-CN" b="0">
                <a:ea typeface="微软雅黑" panose="020B0503020204020204" charset="-122"/>
              </a:rPr>
              <a:t>，否则</a:t>
            </a:r>
            <a:r>
              <a:rPr lang="en-US" b="0">
                <a:latin typeface="华文楷体" panose="02010600040101010101" pitchFamily="2" charset="-122"/>
                <a:ea typeface="微软雅黑" panose="020B0503020204020204" charset="-122"/>
                <a:cs typeface="Times New Roman" panose="02020603050405020304" charset="0"/>
              </a:rPr>
              <a:t>Post</a:t>
            </a:r>
            <a:r>
              <a:rPr lang="zh-CN" b="0">
                <a:ea typeface="微软雅黑" panose="020B0503020204020204" charset="-122"/>
              </a:rPr>
              <a:t>类会抛出</a:t>
            </a:r>
            <a:r>
              <a:rPr lang="en-US" b="0">
                <a:latin typeface="华文楷体" panose="02010600040101010101" pitchFamily="2" charset="-122"/>
                <a:ea typeface="微软雅黑" panose="020B0503020204020204" charset="-122"/>
                <a:cs typeface="Times New Roman" panose="02020603050405020304" charset="0"/>
              </a:rPr>
              <a:t>NullAuthorException</a:t>
            </a:r>
            <a:r>
              <a:rPr lang="zh-CN" b="0">
                <a:ea typeface="微软雅黑" panose="020B0503020204020204" charset="-122"/>
              </a:rPr>
              <a:t>的自定义异常。</a:t>
            </a:r>
            <a:endParaRPr lang="zh-CN" altLang="en-US" b="0">
              <a:ea typeface="微软雅黑" panose="020B0503020204020204" charset="-122"/>
            </a:endParaRPr>
          </a:p>
        </p:txBody>
      </p:sp>
      <p:sp>
        <p:nvSpPr>
          <p:cNvPr id="23" name="矩形 22"/>
          <p:cNvSpPr/>
          <p:nvPr/>
        </p:nvSpPr>
        <p:spPr>
          <a:xfrm>
            <a:off x="457200" y="3162300"/>
            <a:ext cx="1676400" cy="2362200"/>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6583FF"/>
        </a:solidFill>
        <a:effectLst/>
      </p:bgPr>
    </p:bg>
    <p:spTree>
      <p:nvGrpSpPr>
        <p:cNvPr id="1" name=""/>
        <p:cNvGrpSpPr/>
        <p:nvPr/>
      </p:nvGrpSpPr>
      <p:grpSpPr>
        <a:xfrm>
          <a:off x="0" y="0"/>
          <a:ext cx="0" cy="0"/>
          <a:chOff x="0" y="0"/>
          <a:chExt cx="0" cy="0"/>
        </a:xfrm>
      </p:grpSpPr>
      <p:sp>
        <p:nvSpPr>
          <p:cNvPr id="2" name="Freeform 2"/>
          <p:cNvSpPr/>
          <p:nvPr/>
        </p:nvSpPr>
        <p:spPr>
          <a:xfrm rot="5400000">
            <a:off x="2896335" y="1038092"/>
            <a:ext cx="12495330" cy="19825107"/>
          </a:xfrm>
          <a:custGeom>
            <a:avLst/>
            <a:gdLst/>
            <a:ahLst/>
            <a:cxnLst/>
            <a:rect l="l" t="t" r="r" b="b"/>
            <a:pathLst>
              <a:path w="12495330" h="19825107">
                <a:moveTo>
                  <a:pt x="0" y="0"/>
                </a:moveTo>
                <a:lnTo>
                  <a:pt x="12495330" y="0"/>
                </a:lnTo>
                <a:lnTo>
                  <a:pt x="12495330" y="19825107"/>
                </a:lnTo>
                <a:lnTo>
                  <a:pt x="0" y="19825107"/>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3" name="Freeform 3"/>
          <p:cNvSpPr/>
          <p:nvPr/>
        </p:nvSpPr>
        <p:spPr>
          <a:xfrm rot="-5400000">
            <a:off x="2541124" y="-9842776"/>
            <a:ext cx="13205752" cy="20952263"/>
          </a:xfrm>
          <a:custGeom>
            <a:avLst/>
            <a:gdLst/>
            <a:ahLst/>
            <a:cxnLst/>
            <a:rect l="l" t="t" r="r" b="b"/>
            <a:pathLst>
              <a:path w="13205752" h="20952263">
                <a:moveTo>
                  <a:pt x="0" y="0"/>
                </a:moveTo>
                <a:lnTo>
                  <a:pt x="13205752" y="0"/>
                </a:lnTo>
                <a:lnTo>
                  <a:pt x="13205752" y="20952263"/>
                </a:lnTo>
                <a:lnTo>
                  <a:pt x="0" y="2095226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TextBox 4"/>
          <p:cNvSpPr txBox="1"/>
          <p:nvPr/>
        </p:nvSpPr>
        <p:spPr>
          <a:xfrm>
            <a:off x="9986890" y="1680066"/>
            <a:ext cx="1581637" cy="910160"/>
          </a:xfrm>
          <a:prstGeom prst="rect">
            <a:avLst/>
          </a:prstGeom>
        </p:spPr>
        <p:txBody>
          <a:bodyPr lIns="0" tIns="0" rIns="0" bIns="0" rtlCol="0" anchor="t">
            <a:spAutoFit/>
          </a:bodyPr>
          <a:lstStyle/>
          <a:p>
            <a:pPr algn="ctr">
              <a:lnSpc>
                <a:spcPts val="7475"/>
              </a:lnSpc>
              <a:spcBef>
                <a:spcPct val="0"/>
              </a:spcBef>
            </a:pPr>
            <a:r>
              <a:rPr lang="en-US" sz="5340" spc="491">
                <a:solidFill>
                  <a:srgbClr val="FFFFFF"/>
                </a:solidFill>
                <a:ea typeface="字由点字倔强黑" panose="00020600040101010101" charset="-122"/>
              </a:rPr>
              <a:t>目录</a:t>
            </a:r>
            <a:endParaRPr lang="en-US" sz="5340" spc="491">
              <a:solidFill>
                <a:srgbClr val="FFFFFF"/>
              </a:solidFill>
              <a:ea typeface="字由点字倔强黑" panose="00020600040101010101" charset="-122"/>
            </a:endParaRPr>
          </a:p>
        </p:txBody>
      </p:sp>
      <p:grpSp>
        <p:nvGrpSpPr>
          <p:cNvPr id="5" name="Group 5"/>
          <p:cNvGrpSpPr/>
          <p:nvPr/>
        </p:nvGrpSpPr>
        <p:grpSpPr>
          <a:xfrm rot="0">
            <a:off x="10266892" y="3381768"/>
            <a:ext cx="1060285" cy="1060285"/>
            <a:chOff x="0" y="0"/>
            <a:chExt cx="1413714" cy="1413714"/>
          </a:xfrm>
        </p:grpSpPr>
        <p:sp>
          <p:nvSpPr>
            <p:cNvPr id="6" name="Freeform 6"/>
            <p:cNvSpPr/>
            <p:nvPr/>
          </p:nvSpPr>
          <p:spPr>
            <a:xfrm rot="-5400000">
              <a:off x="0" y="0"/>
              <a:ext cx="1413714" cy="1413714"/>
            </a:xfrm>
            <a:custGeom>
              <a:avLst/>
              <a:gdLst/>
              <a:ahLst/>
              <a:cxnLst/>
              <a:rect l="l" t="t" r="r" b="b"/>
              <a:pathLst>
                <a:path w="1413714" h="1413714">
                  <a:moveTo>
                    <a:pt x="0" y="0"/>
                  </a:moveTo>
                  <a:lnTo>
                    <a:pt x="1413714" y="0"/>
                  </a:lnTo>
                  <a:lnTo>
                    <a:pt x="1413714" y="1413714"/>
                  </a:lnTo>
                  <a:lnTo>
                    <a:pt x="0" y="141371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7" name="TextBox 7"/>
            <p:cNvSpPr txBox="1"/>
            <p:nvPr/>
          </p:nvSpPr>
          <p:spPr>
            <a:xfrm>
              <a:off x="109370" y="83240"/>
              <a:ext cx="1194974" cy="1159327"/>
            </a:xfrm>
            <a:prstGeom prst="rect">
              <a:avLst/>
            </a:prstGeom>
          </p:spPr>
          <p:txBody>
            <a:bodyPr lIns="0" tIns="0" rIns="0" bIns="0" rtlCol="0" anchor="t">
              <a:spAutoFit/>
            </a:bodyPr>
            <a:lstStyle/>
            <a:p>
              <a:pPr algn="ctr">
                <a:lnSpc>
                  <a:spcPts val="6350"/>
                </a:lnSpc>
                <a:spcBef>
                  <a:spcPct val="0"/>
                </a:spcBef>
              </a:pPr>
              <a:r>
                <a:rPr lang="en-US" sz="4535" spc="222">
                  <a:solidFill>
                    <a:srgbClr val="FFFFFF"/>
                  </a:solidFill>
                  <a:latin typeface="29LT Bukra Semi Condensed Semi-Bold" panose="020B0706040000000004"/>
                </a:rPr>
                <a:t>01</a:t>
              </a:r>
              <a:endParaRPr lang="en-US" sz="4535" spc="222">
                <a:solidFill>
                  <a:srgbClr val="FFFFFF"/>
                </a:solidFill>
                <a:latin typeface="29LT Bukra Semi Condensed Semi-Bold" panose="020B0706040000000004"/>
              </a:endParaRPr>
            </a:p>
          </p:txBody>
        </p:sp>
      </p:grpSp>
      <p:sp>
        <p:nvSpPr>
          <p:cNvPr id="8" name="TextBox 8"/>
          <p:cNvSpPr txBox="1"/>
          <p:nvPr/>
        </p:nvSpPr>
        <p:spPr>
          <a:xfrm>
            <a:off x="11568527" y="3485986"/>
            <a:ext cx="4725790" cy="722630"/>
          </a:xfrm>
          <a:prstGeom prst="rect">
            <a:avLst/>
          </a:prstGeom>
        </p:spPr>
        <p:txBody>
          <a:bodyPr lIns="0" tIns="0" rIns="0" bIns="0" rtlCol="0" anchor="t">
            <a:spAutoFit/>
          </a:bodyPr>
          <a:lstStyle/>
          <a:p>
            <a:pPr algn="ctr">
              <a:lnSpc>
                <a:spcPts val="5635"/>
              </a:lnSpc>
              <a:spcBef>
                <a:spcPct val="0"/>
              </a:spcBef>
            </a:pPr>
            <a:r>
              <a:rPr lang="zh-CN" altLang="en-US" sz="4025" b="1" spc="734" dirty="0">
                <a:solidFill>
                  <a:srgbClr val="FFFFFF"/>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sym typeface="+mn-ea"/>
              </a:rPr>
              <a:t>需求规约</a:t>
            </a:r>
            <a:endParaRPr lang="en-US" sz="4025" spc="144">
              <a:solidFill>
                <a:srgbClr val="FFFFFF"/>
              </a:solidFill>
              <a:ea typeface="字由点字典黑 55J" panose="00020600040101010101" charset="-122"/>
            </a:endParaRPr>
          </a:p>
        </p:txBody>
      </p:sp>
      <p:grpSp>
        <p:nvGrpSpPr>
          <p:cNvPr id="9" name="Group 9"/>
          <p:cNvGrpSpPr/>
          <p:nvPr/>
        </p:nvGrpSpPr>
        <p:grpSpPr>
          <a:xfrm rot="0">
            <a:off x="10266892" y="4767361"/>
            <a:ext cx="1060285" cy="1060285"/>
            <a:chOff x="0" y="0"/>
            <a:chExt cx="1413714" cy="1413714"/>
          </a:xfrm>
        </p:grpSpPr>
        <p:sp>
          <p:nvSpPr>
            <p:cNvPr id="10" name="Freeform 10"/>
            <p:cNvSpPr/>
            <p:nvPr/>
          </p:nvSpPr>
          <p:spPr>
            <a:xfrm rot="-5400000">
              <a:off x="0" y="0"/>
              <a:ext cx="1413714" cy="1413714"/>
            </a:xfrm>
            <a:custGeom>
              <a:avLst/>
              <a:gdLst/>
              <a:ahLst/>
              <a:cxnLst/>
              <a:rect l="l" t="t" r="r" b="b"/>
              <a:pathLst>
                <a:path w="1413714" h="1413714">
                  <a:moveTo>
                    <a:pt x="0" y="0"/>
                  </a:moveTo>
                  <a:lnTo>
                    <a:pt x="1413714" y="0"/>
                  </a:lnTo>
                  <a:lnTo>
                    <a:pt x="1413714" y="1413714"/>
                  </a:lnTo>
                  <a:lnTo>
                    <a:pt x="0" y="141371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1" name="TextBox 11"/>
            <p:cNvSpPr txBox="1"/>
            <p:nvPr/>
          </p:nvSpPr>
          <p:spPr>
            <a:xfrm>
              <a:off x="109370" y="83240"/>
              <a:ext cx="1194974" cy="1159327"/>
            </a:xfrm>
            <a:prstGeom prst="rect">
              <a:avLst/>
            </a:prstGeom>
          </p:spPr>
          <p:txBody>
            <a:bodyPr lIns="0" tIns="0" rIns="0" bIns="0" rtlCol="0" anchor="t">
              <a:spAutoFit/>
            </a:bodyPr>
            <a:lstStyle/>
            <a:p>
              <a:pPr algn="ctr">
                <a:lnSpc>
                  <a:spcPts val="6350"/>
                </a:lnSpc>
                <a:spcBef>
                  <a:spcPct val="0"/>
                </a:spcBef>
              </a:pPr>
              <a:r>
                <a:rPr lang="en-US" sz="4535" spc="222">
                  <a:solidFill>
                    <a:srgbClr val="FFFFFF"/>
                  </a:solidFill>
                  <a:latin typeface="29LT Bukra Semi Condensed Semi-Bold" panose="020B0706040000000004"/>
                </a:rPr>
                <a:t>02</a:t>
              </a:r>
              <a:endParaRPr lang="en-US" sz="4535" spc="222">
                <a:solidFill>
                  <a:srgbClr val="FFFFFF"/>
                </a:solidFill>
                <a:latin typeface="29LT Bukra Semi Condensed Semi-Bold" panose="020B0706040000000004"/>
              </a:endParaRPr>
            </a:p>
          </p:txBody>
        </p:sp>
      </p:grpSp>
      <p:grpSp>
        <p:nvGrpSpPr>
          <p:cNvPr id="12" name="Group 12"/>
          <p:cNvGrpSpPr/>
          <p:nvPr/>
        </p:nvGrpSpPr>
        <p:grpSpPr>
          <a:xfrm rot="0">
            <a:off x="10266892" y="6153929"/>
            <a:ext cx="1060285" cy="1060285"/>
            <a:chOff x="0" y="0"/>
            <a:chExt cx="1413714" cy="1413714"/>
          </a:xfrm>
        </p:grpSpPr>
        <p:sp>
          <p:nvSpPr>
            <p:cNvPr id="13" name="Freeform 13"/>
            <p:cNvSpPr/>
            <p:nvPr/>
          </p:nvSpPr>
          <p:spPr>
            <a:xfrm rot="-5400000">
              <a:off x="0" y="0"/>
              <a:ext cx="1413714" cy="1413714"/>
            </a:xfrm>
            <a:custGeom>
              <a:avLst/>
              <a:gdLst/>
              <a:ahLst/>
              <a:cxnLst/>
              <a:rect l="l" t="t" r="r" b="b"/>
              <a:pathLst>
                <a:path w="1413714" h="1413714">
                  <a:moveTo>
                    <a:pt x="0" y="0"/>
                  </a:moveTo>
                  <a:lnTo>
                    <a:pt x="1413714" y="0"/>
                  </a:lnTo>
                  <a:lnTo>
                    <a:pt x="1413714" y="1413714"/>
                  </a:lnTo>
                  <a:lnTo>
                    <a:pt x="0" y="141371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4" name="TextBox 14"/>
            <p:cNvSpPr txBox="1"/>
            <p:nvPr/>
          </p:nvSpPr>
          <p:spPr>
            <a:xfrm>
              <a:off x="109370" y="83240"/>
              <a:ext cx="1194974" cy="1159327"/>
            </a:xfrm>
            <a:prstGeom prst="rect">
              <a:avLst/>
            </a:prstGeom>
          </p:spPr>
          <p:txBody>
            <a:bodyPr lIns="0" tIns="0" rIns="0" bIns="0" rtlCol="0" anchor="t">
              <a:spAutoFit/>
            </a:bodyPr>
            <a:lstStyle/>
            <a:p>
              <a:pPr algn="ctr">
                <a:lnSpc>
                  <a:spcPts val="6350"/>
                </a:lnSpc>
                <a:spcBef>
                  <a:spcPct val="0"/>
                </a:spcBef>
              </a:pPr>
              <a:r>
                <a:rPr lang="en-US" sz="4535" spc="222">
                  <a:solidFill>
                    <a:srgbClr val="FFFFFF"/>
                  </a:solidFill>
                  <a:latin typeface="29LT Bukra Semi Condensed Semi-Bold" panose="020B0706040000000004"/>
                </a:rPr>
                <a:t>03</a:t>
              </a:r>
              <a:endParaRPr lang="en-US" sz="4535" spc="222">
                <a:solidFill>
                  <a:srgbClr val="FFFFFF"/>
                </a:solidFill>
                <a:latin typeface="29LT Bukra Semi Condensed Semi-Bold" panose="020B0706040000000004"/>
              </a:endParaRPr>
            </a:p>
          </p:txBody>
        </p:sp>
      </p:grpSp>
      <p:grpSp>
        <p:nvGrpSpPr>
          <p:cNvPr id="15" name="Group 15"/>
          <p:cNvGrpSpPr/>
          <p:nvPr/>
        </p:nvGrpSpPr>
        <p:grpSpPr>
          <a:xfrm rot="0">
            <a:off x="10266892" y="7540496"/>
            <a:ext cx="1060285" cy="1060285"/>
            <a:chOff x="0" y="0"/>
            <a:chExt cx="1413714" cy="1413714"/>
          </a:xfrm>
        </p:grpSpPr>
        <p:sp>
          <p:nvSpPr>
            <p:cNvPr id="16" name="Freeform 16"/>
            <p:cNvSpPr/>
            <p:nvPr/>
          </p:nvSpPr>
          <p:spPr>
            <a:xfrm rot="-5400000">
              <a:off x="0" y="0"/>
              <a:ext cx="1413714" cy="1413714"/>
            </a:xfrm>
            <a:custGeom>
              <a:avLst/>
              <a:gdLst/>
              <a:ahLst/>
              <a:cxnLst/>
              <a:rect l="l" t="t" r="r" b="b"/>
              <a:pathLst>
                <a:path w="1413714" h="1413714">
                  <a:moveTo>
                    <a:pt x="0" y="0"/>
                  </a:moveTo>
                  <a:lnTo>
                    <a:pt x="1413714" y="0"/>
                  </a:lnTo>
                  <a:lnTo>
                    <a:pt x="1413714" y="1413714"/>
                  </a:lnTo>
                  <a:lnTo>
                    <a:pt x="0" y="141371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7" name="TextBox 17"/>
            <p:cNvSpPr txBox="1"/>
            <p:nvPr/>
          </p:nvSpPr>
          <p:spPr>
            <a:xfrm>
              <a:off x="109370" y="83240"/>
              <a:ext cx="1194974" cy="1159327"/>
            </a:xfrm>
            <a:prstGeom prst="rect">
              <a:avLst/>
            </a:prstGeom>
          </p:spPr>
          <p:txBody>
            <a:bodyPr lIns="0" tIns="0" rIns="0" bIns="0" rtlCol="0" anchor="t">
              <a:spAutoFit/>
            </a:bodyPr>
            <a:lstStyle/>
            <a:p>
              <a:pPr algn="ctr">
                <a:lnSpc>
                  <a:spcPts val="6350"/>
                </a:lnSpc>
                <a:spcBef>
                  <a:spcPct val="0"/>
                </a:spcBef>
              </a:pPr>
              <a:r>
                <a:rPr lang="en-US" sz="4535" spc="222">
                  <a:solidFill>
                    <a:srgbClr val="FFFFFF"/>
                  </a:solidFill>
                  <a:latin typeface="29LT Bukra Semi Condensed Semi-Bold" panose="020B0706040000000004"/>
                </a:rPr>
                <a:t>04</a:t>
              </a:r>
              <a:endParaRPr lang="en-US" sz="4535" spc="222">
                <a:solidFill>
                  <a:srgbClr val="FFFFFF"/>
                </a:solidFill>
                <a:latin typeface="29LT Bukra Semi Condensed Semi-Bold" panose="020B0706040000000004"/>
              </a:endParaRPr>
            </a:p>
          </p:txBody>
        </p:sp>
      </p:grpSp>
      <p:sp>
        <p:nvSpPr>
          <p:cNvPr id="18" name="TextBox 18"/>
          <p:cNvSpPr txBox="1"/>
          <p:nvPr/>
        </p:nvSpPr>
        <p:spPr>
          <a:xfrm>
            <a:off x="11568527" y="4906786"/>
            <a:ext cx="4725790" cy="1445260"/>
          </a:xfrm>
          <a:prstGeom prst="rect">
            <a:avLst/>
          </a:prstGeom>
        </p:spPr>
        <p:txBody>
          <a:bodyPr lIns="0" tIns="0" rIns="0" bIns="0" rtlCol="0" anchor="t">
            <a:spAutoFit/>
          </a:bodyPr>
          <a:lstStyle/>
          <a:p>
            <a:pPr algn="ctr">
              <a:lnSpc>
                <a:spcPts val="5635"/>
              </a:lnSpc>
              <a:spcBef>
                <a:spcPct val="0"/>
              </a:spcBef>
            </a:pPr>
            <a:r>
              <a:rPr lang="zh-CN" altLang="en-US" sz="4025" b="1" spc="734" dirty="0">
                <a:solidFill>
                  <a:srgbClr val="FFFFFF"/>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sym typeface="+mn-ea"/>
              </a:rPr>
              <a:t>需求分析规约</a:t>
            </a:r>
            <a:endParaRPr lang="en-US" sz="4025" b="1" spc="734" dirty="0">
              <a:solidFill>
                <a:srgbClr val="FFFFFF"/>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endParaRPr>
          </a:p>
          <a:p>
            <a:pPr algn="ctr">
              <a:lnSpc>
                <a:spcPts val="5635"/>
              </a:lnSpc>
              <a:spcBef>
                <a:spcPct val="0"/>
              </a:spcBef>
            </a:pPr>
            <a:endParaRPr lang="en-US" sz="4025" spc="144">
              <a:solidFill>
                <a:srgbClr val="FFFFFF"/>
              </a:solidFill>
              <a:ea typeface="字由点字典黑 55J" panose="00020600040101010101" charset="-122"/>
            </a:endParaRPr>
          </a:p>
        </p:txBody>
      </p:sp>
      <p:sp>
        <p:nvSpPr>
          <p:cNvPr id="19" name="TextBox 19"/>
          <p:cNvSpPr txBox="1"/>
          <p:nvPr/>
        </p:nvSpPr>
        <p:spPr>
          <a:xfrm>
            <a:off x="11582497" y="5493889"/>
            <a:ext cx="4725790" cy="1720215"/>
          </a:xfrm>
          <a:prstGeom prst="rect">
            <a:avLst/>
          </a:prstGeom>
        </p:spPr>
        <p:txBody>
          <a:bodyPr lIns="0" tIns="0" rIns="0" bIns="0" rtlCol="0" anchor="t">
            <a:spAutoFit/>
          </a:bodyPr>
          <a:lstStyle/>
          <a:p>
            <a:pPr algn="ctr">
              <a:lnSpc>
                <a:spcPts val="13415"/>
              </a:lnSpc>
              <a:spcBef>
                <a:spcPct val="0"/>
              </a:spcBef>
            </a:pPr>
            <a:r>
              <a:rPr lang="zh-CN" altLang="en-US" sz="4025" b="1" spc="734" dirty="0">
                <a:solidFill>
                  <a:srgbClr val="FFFFFF"/>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sym typeface="+mn-ea"/>
              </a:rPr>
              <a:t>概要设计规约</a:t>
            </a:r>
            <a:endParaRPr lang="en-US" sz="4025" spc="144">
              <a:solidFill>
                <a:srgbClr val="FFFFFF"/>
              </a:solidFill>
              <a:ea typeface="字由点字典黑 55J" panose="00020600040101010101" charset="-122"/>
            </a:endParaRPr>
          </a:p>
        </p:txBody>
      </p:sp>
      <p:sp>
        <p:nvSpPr>
          <p:cNvPr id="20" name="TextBox 20"/>
          <p:cNvSpPr txBox="1"/>
          <p:nvPr/>
        </p:nvSpPr>
        <p:spPr>
          <a:xfrm>
            <a:off x="11658697" y="6752186"/>
            <a:ext cx="4725790" cy="1720215"/>
          </a:xfrm>
          <a:prstGeom prst="rect">
            <a:avLst/>
          </a:prstGeom>
        </p:spPr>
        <p:txBody>
          <a:bodyPr lIns="0" tIns="0" rIns="0" bIns="0" rtlCol="0" anchor="t">
            <a:spAutoFit/>
          </a:bodyPr>
          <a:lstStyle/>
          <a:p>
            <a:pPr algn="ctr">
              <a:lnSpc>
                <a:spcPts val="13415"/>
              </a:lnSpc>
              <a:spcBef>
                <a:spcPct val="0"/>
              </a:spcBef>
            </a:pPr>
            <a:r>
              <a:rPr lang="zh-CN" altLang="en-US" sz="4025" b="1" spc="734" dirty="0">
                <a:solidFill>
                  <a:srgbClr val="FFFFFF"/>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sym typeface="+mn-ea"/>
              </a:rPr>
              <a:t>详细设计规约</a:t>
            </a:r>
            <a:endParaRPr lang="en-US" sz="4025" spc="144">
              <a:solidFill>
                <a:srgbClr val="FFFFFF"/>
              </a:solidFill>
              <a:ea typeface="字由点字典黑 55J" panose="00020600040101010101" charset="-122"/>
            </a:endParaRPr>
          </a:p>
        </p:txBody>
      </p:sp>
      <p:sp>
        <p:nvSpPr>
          <p:cNvPr id="21" name="Freeform 21"/>
          <p:cNvSpPr/>
          <p:nvPr/>
        </p:nvSpPr>
        <p:spPr>
          <a:xfrm>
            <a:off x="-4465112" y="2037033"/>
            <a:ext cx="11898398" cy="10857288"/>
          </a:xfrm>
          <a:custGeom>
            <a:avLst/>
            <a:gdLst/>
            <a:ahLst/>
            <a:cxnLst/>
            <a:rect l="l" t="t" r="r" b="b"/>
            <a:pathLst>
              <a:path w="11898398" h="10857288">
                <a:moveTo>
                  <a:pt x="0" y="0"/>
                </a:moveTo>
                <a:lnTo>
                  <a:pt x="11898398" y="0"/>
                </a:lnTo>
                <a:lnTo>
                  <a:pt x="11898398" y="10857288"/>
                </a:lnTo>
                <a:lnTo>
                  <a:pt x="0" y="10857288"/>
                </a:lnTo>
                <a:lnTo>
                  <a:pt x="0" y="0"/>
                </a:lnTo>
                <a:close/>
              </a:path>
            </a:pathLst>
          </a:custGeom>
          <a:blipFill>
            <a:blip r:embed="rId7">
              <a:alphaModFix amt="18000"/>
            </a:blip>
            <a:stretch>
              <a:fillRect/>
            </a:stretch>
          </a:blipFill>
        </p:spPr>
      </p:sp>
      <p:grpSp>
        <p:nvGrpSpPr>
          <p:cNvPr id="22" name="Group 22"/>
          <p:cNvGrpSpPr/>
          <p:nvPr/>
        </p:nvGrpSpPr>
        <p:grpSpPr>
          <a:xfrm rot="0">
            <a:off x="-2274159" y="3369863"/>
            <a:ext cx="9345643" cy="5862843"/>
            <a:chOff x="0" y="0"/>
            <a:chExt cx="12460858" cy="7817124"/>
          </a:xfrm>
        </p:grpSpPr>
        <p:sp>
          <p:nvSpPr>
            <p:cNvPr id="23" name="Freeform 23"/>
            <p:cNvSpPr/>
            <p:nvPr/>
          </p:nvSpPr>
          <p:spPr>
            <a:xfrm>
              <a:off x="0" y="0"/>
              <a:ext cx="6267624" cy="3580380"/>
            </a:xfrm>
            <a:custGeom>
              <a:avLst/>
              <a:gdLst/>
              <a:ahLst/>
              <a:cxnLst/>
              <a:rect l="l" t="t" r="r" b="b"/>
              <a:pathLst>
                <a:path w="6267624" h="3580380">
                  <a:moveTo>
                    <a:pt x="0" y="0"/>
                  </a:moveTo>
                  <a:lnTo>
                    <a:pt x="6267624" y="0"/>
                  </a:lnTo>
                  <a:lnTo>
                    <a:pt x="6267624" y="3580380"/>
                  </a:lnTo>
                  <a:lnTo>
                    <a:pt x="0" y="3580380"/>
                  </a:lnTo>
                  <a:lnTo>
                    <a:pt x="0" y="0"/>
                  </a:lnTo>
                  <a:close/>
                </a:path>
              </a:pathLst>
            </a:custGeom>
            <a:blipFill>
              <a:blip r:embed="rId8"/>
              <a:stretch>
                <a:fillRect/>
              </a:stretch>
            </a:blipFill>
          </p:spPr>
        </p:sp>
        <p:sp>
          <p:nvSpPr>
            <p:cNvPr id="24" name="Freeform 24"/>
            <p:cNvSpPr/>
            <p:nvPr/>
          </p:nvSpPr>
          <p:spPr>
            <a:xfrm>
              <a:off x="7825639" y="4488595"/>
              <a:ext cx="4635219" cy="3328529"/>
            </a:xfrm>
            <a:custGeom>
              <a:avLst/>
              <a:gdLst/>
              <a:ahLst/>
              <a:cxnLst/>
              <a:rect l="l" t="t" r="r" b="b"/>
              <a:pathLst>
                <a:path w="4635219" h="3328529">
                  <a:moveTo>
                    <a:pt x="0" y="0"/>
                  </a:moveTo>
                  <a:lnTo>
                    <a:pt x="4635219" y="0"/>
                  </a:lnTo>
                  <a:lnTo>
                    <a:pt x="4635219" y="3328529"/>
                  </a:lnTo>
                  <a:lnTo>
                    <a:pt x="0" y="3328529"/>
                  </a:lnTo>
                  <a:lnTo>
                    <a:pt x="0" y="0"/>
                  </a:lnTo>
                  <a:close/>
                </a:path>
              </a:pathLst>
            </a:custGeom>
            <a:blipFill>
              <a:blip r:embed="rId9"/>
              <a:stretch>
                <a:fillRect/>
              </a:stretch>
            </a:blipFill>
          </p:spPr>
        </p:sp>
        <p:sp>
          <p:nvSpPr>
            <p:cNvPr id="25" name="Freeform 25"/>
            <p:cNvSpPr/>
            <p:nvPr/>
          </p:nvSpPr>
          <p:spPr>
            <a:xfrm>
              <a:off x="1055280" y="5205958"/>
              <a:ext cx="4845993" cy="2361320"/>
            </a:xfrm>
            <a:custGeom>
              <a:avLst/>
              <a:gdLst/>
              <a:ahLst/>
              <a:cxnLst/>
              <a:rect l="l" t="t" r="r" b="b"/>
              <a:pathLst>
                <a:path w="4845993" h="2361320">
                  <a:moveTo>
                    <a:pt x="0" y="0"/>
                  </a:moveTo>
                  <a:lnTo>
                    <a:pt x="4845993" y="0"/>
                  </a:lnTo>
                  <a:lnTo>
                    <a:pt x="4845993" y="2361320"/>
                  </a:lnTo>
                  <a:lnTo>
                    <a:pt x="0" y="236132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grpSp>
      <p:grpSp>
        <p:nvGrpSpPr>
          <p:cNvPr id="26" name="Group 26"/>
          <p:cNvGrpSpPr/>
          <p:nvPr/>
        </p:nvGrpSpPr>
        <p:grpSpPr>
          <a:xfrm rot="0">
            <a:off x="518947" y="1028700"/>
            <a:ext cx="8259958" cy="9464458"/>
            <a:chOff x="0" y="0"/>
            <a:chExt cx="11013277" cy="12619277"/>
          </a:xfrm>
        </p:grpSpPr>
        <p:sp>
          <p:nvSpPr>
            <p:cNvPr id="27" name="Freeform 27"/>
            <p:cNvSpPr/>
            <p:nvPr/>
          </p:nvSpPr>
          <p:spPr>
            <a:xfrm flipH="1">
              <a:off x="5390533" y="1008189"/>
              <a:ext cx="5622744" cy="2739810"/>
            </a:xfrm>
            <a:custGeom>
              <a:avLst/>
              <a:gdLst/>
              <a:ahLst/>
              <a:cxnLst/>
              <a:rect l="l" t="t" r="r" b="b"/>
              <a:pathLst>
                <a:path w="5622744" h="2739810">
                  <a:moveTo>
                    <a:pt x="5622744" y="0"/>
                  </a:moveTo>
                  <a:lnTo>
                    <a:pt x="0" y="0"/>
                  </a:lnTo>
                  <a:lnTo>
                    <a:pt x="0" y="2739809"/>
                  </a:lnTo>
                  <a:lnTo>
                    <a:pt x="5622744" y="2739809"/>
                  </a:lnTo>
                  <a:lnTo>
                    <a:pt x="5622744"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28" name="Freeform 28"/>
            <p:cNvSpPr/>
            <p:nvPr/>
          </p:nvSpPr>
          <p:spPr>
            <a:xfrm flipH="1">
              <a:off x="0" y="0"/>
              <a:ext cx="7401718" cy="12619277"/>
            </a:xfrm>
            <a:custGeom>
              <a:avLst/>
              <a:gdLst/>
              <a:ahLst/>
              <a:cxnLst/>
              <a:rect l="l" t="t" r="r" b="b"/>
              <a:pathLst>
                <a:path w="7401718" h="12619277">
                  <a:moveTo>
                    <a:pt x="7401718" y="0"/>
                  </a:moveTo>
                  <a:lnTo>
                    <a:pt x="0" y="0"/>
                  </a:lnTo>
                  <a:lnTo>
                    <a:pt x="0" y="12619277"/>
                  </a:lnTo>
                  <a:lnTo>
                    <a:pt x="7401718" y="12619277"/>
                  </a:lnTo>
                  <a:lnTo>
                    <a:pt x="7401718" y="0"/>
                  </a:lnTo>
                  <a:close/>
                </a:path>
              </a:pathLst>
            </a:custGeom>
            <a:blipFill>
              <a:blip r:embed="rId14"/>
              <a:stretch>
                <a:fillRect b="-20625"/>
              </a:stretch>
            </a:blipFill>
          </p:spPr>
        </p:sp>
      </p:grpSp>
      <p:sp>
        <p:nvSpPr>
          <p:cNvPr id="29" name="AutoShape 29"/>
          <p:cNvSpPr/>
          <p:nvPr/>
        </p:nvSpPr>
        <p:spPr>
          <a:xfrm>
            <a:off x="9986890" y="2887163"/>
            <a:ext cx="6307427" cy="0"/>
          </a:xfrm>
          <a:prstGeom prst="line">
            <a:avLst/>
          </a:prstGeom>
          <a:ln w="19050" cap="rnd">
            <a:solidFill>
              <a:srgbClr val="D0DFFF"/>
            </a:solidFill>
            <a:prstDash val="solid"/>
            <a:headEnd type="none" w="sm" len="sm"/>
            <a:tailEnd type="none" w="sm" len="sm"/>
          </a:ln>
        </p:spPr>
      </p:sp>
      <p:grpSp>
        <p:nvGrpSpPr>
          <p:cNvPr id="30" name="Group 15"/>
          <p:cNvGrpSpPr/>
          <p:nvPr/>
        </p:nvGrpSpPr>
        <p:grpSpPr>
          <a:xfrm rot="0">
            <a:off x="10266892" y="8800971"/>
            <a:ext cx="1060285" cy="1060285"/>
            <a:chOff x="0" y="0"/>
            <a:chExt cx="1413714" cy="1413714"/>
          </a:xfrm>
        </p:grpSpPr>
        <p:sp>
          <p:nvSpPr>
            <p:cNvPr id="31" name="Freeform 16"/>
            <p:cNvSpPr/>
            <p:nvPr>
              <p:custDataLst>
                <p:tags r:id="rId15"/>
              </p:custDataLst>
            </p:nvPr>
          </p:nvSpPr>
          <p:spPr>
            <a:xfrm rot="-5400000">
              <a:off x="0" y="0"/>
              <a:ext cx="1413714" cy="1413714"/>
            </a:xfrm>
            <a:custGeom>
              <a:avLst/>
              <a:gdLst/>
              <a:ahLst/>
              <a:cxnLst/>
              <a:rect l="l" t="t" r="r" b="b"/>
              <a:pathLst>
                <a:path w="1413714" h="1413714">
                  <a:moveTo>
                    <a:pt x="0" y="0"/>
                  </a:moveTo>
                  <a:lnTo>
                    <a:pt x="1413714" y="0"/>
                  </a:lnTo>
                  <a:lnTo>
                    <a:pt x="1413714" y="1413714"/>
                  </a:lnTo>
                  <a:lnTo>
                    <a:pt x="0" y="141371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32" name="TextBox 17"/>
            <p:cNvSpPr txBox="1"/>
            <p:nvPr>
              <p:custDataLst>
                <p:tags r:id="rId16"/>
              </p:custDataLst>
            </p:nvPr>
          </p:nvSpPr>
          <p:spPr>
            <a:xfrm>
              <a:off x="109370" y="83240"/>
              <a:ext cx="1194974" cy="1085427"/>
            </a:xfrm>
            <a:prstGeom prst="rect">
              <a:avLst/>
            </a:prstGeom>
          </p:spPr>
          <p:txBody>
            <a:bodyPr lIns="0" tIns="0" rIns="0" bIns="0" rtlCol="0" anchor="t">
              <a:spAutoFit/>
            </a:bodyPr>
            <a:p>
              <a:pPr algn="ctr">
                <a:lnSpc>
                  <a:spcPts val="6350"/>
                </a:lnSpc>
                <a:spcBef>
                  <a:spcPct val="0"/>
                </a:spcBef>
              </a:pPr>
              <a:r>
                <a:rPr lang="en-US" sz="4535" spc="222">
                  <a:solidFill>
                    <a:srgbClr val="FFFFFF"/>
                  </a:solidFill>
                  <a:latin typeface="29LT Bukra Semi Condensed Semi-Bold" panose="020B0706040000000004"/>
                </a:rPr>
                <a:t>05</a:t>
              </a:r>
              <a:endParaRPr lang="en-US" sz="4535" spc="222">
                <a:solidFill>
                  <a:srgbClr val="FFFFFF"/>
                </a:solidFill>
                <a:latin typeface="29LT Bukra Semi Condensed Semi-Bold" panose="020B0706040000000004"/>
              </a:endParaRPr>
            </a:p>
          </p:txBody>
        </p:sp>
      </p:grpSp>
      <p:sp>
        <p:nvSpPr>
          <p:cNvPr id="39" name="TextBox 20"/>
          <p:cNvSpPr txBox="1"/>
          <p:nvPr>
            <p:custDataLst>
              <p:tags r:id="rId17"/>
            </p:custDataLst>
          </p:nvPr>
        </p:nvSpPr>
        <p:spPr>
          <a:xfrm>
            <a:off x="11658697" y="8012661"/>
            <a:ext cx="4725790" cy="1720215"/>
          </a:xfrm>
          <a:prstGeom prst="rect">
            <a:avLst/>
          </a:prstGeom>
        </p:spPr>
        <p:txBody>
          <a:bodyPr lIns="0" tIns="0" rIns="0" bIns="0" rtlCol="0" anchor="t">
            <a:spAutoFit/>
          </a:bodyPr>
          <a:p>
            <a:pPr algn="ctr">
              <a:lnSpc>
                <a:spcPts val="13415"/>
              </a:lnSpc>
              <a:spcBef>
                <a:spcPct val="0"/>
              </a:spcBef>
            </a:pPr>
            <a:r>
              <a:rPr lang="zh-CN" altLang="en-US" sz="4025" b="1" spc="734" dirty="0">
                <a:solidFill>
                  <a:srgbClr val="FFFFFF"/>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sym typeface="+mn-ea"/>
              </a:rPr>
              <a:t>系统演示</a:t>
            </a:r>
            <a:endParaRPr lang="en-US" sz="4025" spc="144">
              <a:solidFill>
                <a:srgbClr val="FFFFFF"/>
              </a:solidFill>
              <a:ea typeface="字由点字典黑 55J" panose="00020600040101010101" charset="-122"/>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515423" y="-5633065"/>
            <a:ext cx="26785445" cy="20442086"/>
            <a:chOff x="0" y="0"/>
            <a:chExt cx="35713927" cy="27256115"/>
          </a:xfrm>
        </p:grpSpPr>
        <p:sp>
          <p:nvSpPr>
            <p:cNvPr id="3" name="Freeform 3"/>
            <p:cNvSpPr/>
            <p:nvPr/>
          </p:nvSpPr>
          <p:spPr>
            <a:xfrm rot="-5400000">
              <a:off x="9440965" y="-5164341"/>
              <a:ext cx="17607669" cy="27936350"/>
            </a:xfrm>
            <a:custGeom>
              <a:avLst/>
              <a:gdLst/>
              <a:ahLst/>
              <a:cxnLst/>
              <a:rect l="l" t="t" r="r" b="b"/>
              <a:pathLst>
                <a:path w="17607669" h="27936350">
                  <a:moveTo>
                    <a:pt x="0" y="0"/>
                  </a:moveTo>
                  <a:lnTo>
                    <a:pt x="17607669" y="0"/>
                  </a:lnTo>
                  <a:lnTo>
                    <a:pt x="17607669" y="27936351"/>
                  </a:lnTo>
                  <a:lnTo>
                    <a:pt x="0" y="27936351"/>
                  </a:lnTo>
                  <a:lnTo>
                    <a:pt x="0" y="0"/>
                  </a:lnTo>
                  <a:close/>
                </a:path>
              </a:pathLst>
            </a:custGeom>
            <a:blipFill>
              <a:blip r:embed="rId1"/>
              <a:stretch>
                <a:fillRect/>
              </a:stretch>
            </a:blipFill>
          </p:spPr>
        </p:sp>
        <p:sp>
          <p:nvSpPr>
            <p:cNvPr id="4" name="Freeform 4"/>
            <p:cNvSpPr/>
            <p:nvPr/>
          </p:nvSpPr>
          <p:spPr>
            <a:xfrm rot="-5400000">
              <a:off x="22416472" y="4310214"/>
              <a:ext cx="13297454" cy="13297454"/>
            </a:xfrm>
            <a:custGeom>
              <a:avLst/>
              <a:gdLst/>
              <a:ahLst/>
              <a:cxnLst/>
              <a:rect l="l" t="t" r="r" b="b"/>
              <a:pathLst>
                <a:path w="13297454" h="13297454">
                  <a:moveTo>
                    <a:pt x="0" y="0"/>
                  </a:moveTo>
                  <a:lnTo>
                    <a:pt x="13297455" y="0"/>
                  </a:lnTo>
                  <a:lnTo>
                    <a:pt x="13297455" y="13297455"/>
                  </a:lnTo>
                  <a:lnTo>
                    <a:pt x="0" y="13297455"/>
                  </a:lnTo>
                  <a:lnTo>
                    <a:pt x="0" y="0"/>
                  </a:lnTo>
                  <a:close/>
                </a:path>
              </a:pathLst>
            </a:custGeom>
            <a:blipFill>
              <a:blip r:embed="rId2"/>
              <a:stretch>
                <a:fillRect/>
              </a:stretch>
            </a:blipFill>
          </p:spPr>
        </p:sp>
        <p:sp>
          <p:nvSpPr>
            <p:cNvPr id="5" name="Freeform 5"/>
            <p:cNvSpPr/>
            <p:nvPr/>
          </p:nvSpPr>
          <p:spPr>
            <a:xfrm>
              <a:off x="0" y="16094606"/>
              <a:ext cx="11161508" cy="11161508"/>
            </a:xfrm>
            <a:custGeom>
              <a:avLst/>
              <a:gdLst/>
              <a:ahLst/>
              <a:cxnLst/>
              <a:rect l="l" t="t" r="r" b="b"/>
              <a:pathLst>
                <a:path w="11161508" h="11161508">
                  <a:moveTo>
                    <a:pt x="0" y="0"/>
                  </a:moveTo>
                  <a:lnTo>
                    <a:pt x="11161508" y="0"/>
                  </a:lnTo>
                  <a:lnTo>
                    <a:pt x="11161508" y="11161509"/>
                  </a:lnTo>
                  <a:lnTo>
                    <a:pt x="0" y="11161509"/>
                  </a:lnTo>
                  <a:lnTo>
                    <a:pt x="0" y="0"/>
                  </a:lnTo>
                  <a:close/>
                </a:path>
              </a:pathLst>
            </a:custGeom>
            <a:blipFill>
              <a:blip r:embed="rId2"/>
              <a:stretch>
                <a:fillRect/>
              </a:stretch>
            </a:blipFill>
          </p:spPr>
        </p:sp>
      </p:grpSp>
      <p:grpSp>
        <p:nvGrpSpPr>
          <p:cNvPr id="6" name="Group 6"/>
          <p:cNvGrpSpPr/>
          <p:nvPr/>
        </p:nvGrpSpPr>
        <p:grpSpPr>
          <a:xfrm>
            <a:off x="618025" y="737290"/>
            <a:ext cx="16518549" cy="9002350"/>
            <a:chOff x="-104096" y="-123825"/>
            <a:chExt cx="4274726" cy="1978367"/>
          </a:xfrm>
        </p:grpSpPr>
        <p:sp>
          <p:nvSpPr>
            <p:cNvPr id="7" name="Freeform 7"/>
            <p:cNvSpPr/>
            <p:nvPr/>
          </p:nvSpPr>
          <p:spPr>
            <a:xfrm>
              <a:off x="-104096" y="-15649"/>
              <a:ext cx="4274726" cy="1870191"/>
            </a:xfrm>
            <a:custGeom>
              <a:avLst/>
              <a:gdLst/>
              <a:ahLst/>
              <a:cxnLst/>
              <a:rect l="l" t="t" r="r" b="b"/>
              <a:pathLst>
                <a:path w="4274726" h="1870191">
                  <a:moveTo>
                    <a:pt x="21465" y="0"/>
                  </a:moveTo>
                  <a:lnTo>
                    <a:pt x="4253261" y="0"/>
                  </a:lnTo>
                  <a:cubicBezTo>
                    <a:pt x="4265116" y="0"/>
                    <a:pt x="4274726" y="9610"/>
                    <a:pt x="4274726" y="21465"/>
                  </a:cubicBezTo>
                  <a:lnTo>
                    <a:pt x="4274726" y="1848727"/>
                  </a:lnTo>
                  <a:cubicBezTo>
                    <a:pt x="4274726" y="1860581"/>
                    <a:pt x="4265116" y="1870191"/>
                    <a:pt x="4253261" y="1870191"/>
                  </a:cubicBezTo>
                  <a:lnTo>
                    <a:pt x="21465" y="1870191"/>
                  </a:lnTo>
                  <a:cubicBezTo>
                    <a:pt x="9610" y="1870191"/>
                    <a:pt x="0" y="1860581"/>
                    <a:pt x="0" y="1848727"/>
                  </a:cubicBezTo>
                  <a:lnTo>
                    <a:pt x="0" y="21465"/>
                  </a:lnTo>
                  <a:cubicBezTo>
                    <a:pt x="0" y="9610"/>
                    <a:pt x="9610" y="0"/>
                    <a:pt x="21465" y="0"/>
                  </a:cubicBezTo>
                  <a:close/>
                </a:path>
              </a:pathLst>
            </a:custGeom>
            <a:solidFill>
              <a:srgbClr val="FFFFFF"/>
            </a:solidFill>
          </p:spPr>
        </p:sp>
        <p:sp>
          <p:nvSpPr>
            <p:cNvPr id="8" name="TextBox 8"/>
            <p:cNvSpPr txBox="1"/>
            <p:nvPr/>
          </p:nvSpPr>
          <p:spPr>
            <a:xfrm>
              <a:off x="0" y="-123825"/>
              <a:ext cx="812800" cy="936625"/>
            </a:xfrm>
            <a:prstGeom prst="rect">
              <a:avLst/>
            </a:prstGeom>
          </p:spPr>
          <p:txBody>
            <a:bodyPr lIns="50800" tIns="50800" rIns="50800" bIns="50800" rtlCol="0" anchor="ctr"/>
            <a:lstStyle/>
            <a:p>
              <a:pPr algn="ctr">
                <a:lnSpc>
                  <a:spcPts val="3500"/>
                </a:lnSpc>
              </a:pPr>
            </a:p>
          </p:txBody>
        </p:sp>
      </p:grpSp>
      <p:sp>
        <p:nvSpPr>
          <p:cNvPr id="9" name="TextBox 9"/>
          <p:cNvSpPr txBox="1"/>
          <p:nvPr/>
        </p:nvSpPr>
        <p:spPr>
          <a:xfrm>
            <a:off x="762000" y="251152"/>
            <a:ext cx="16230600" cy="1076960"/>
          </a:xfrm>
          <a:prstGeom prst="rect">
            <a:avLst/>
          </a:prstGeom>
        </p:spPr>
        <p:txBody>
          <a:bodyPr lIns="0" tIns="0" rIns="0" bIns="0" rtlCol="0" anchor="t">
            <a:spAutoFit/>
          </a:bodyPr>
          <a:lstStyle/>
          <a:p>
            <a:pPr marL="1079500" lvl="1" indent="-539750">
              <a:lnSpc>
                <a:spcPts val="8400"/>
              </a:lnSpc>
              <a:buFont typeface="Arial" panose="020B0604020202020204"/>
              <a:buChar char="•"/>
            </a:pPr>
            <a:r>
              <a:rPr lang="zh-CN" altLang="en-US" sz="5000" spc="459" dirty="0">
                <a:solidFill>
                  <a:srgbClr val="FFFFFF"/>
                </a:solidFill>
                <a:latin typeface="宋体" panose="02010600030101010101" pitchFamily="2" charset="-122"/>
                <a:ea typeface="宋体" panose="02010600030101010101" pitchFamily="2" charset="-122"/>
              </a:rPr>
              <a:t>类详细设计：以健康论坛微服务为例</a:t>
            </a:r>
            <a:endParaRPr lang="zh-CN" altLang="en-US" sz="5000" spc="459" dirty="0">
              <a:solidFill>
                <a:srgbClr val="FFFFFF"/>
              </a:solidFill>
              <a:latin typeface="宋体" panose="02010600030101010101" pitchFamily="2" charset="-122"/>
              <a:ea typeface="宋体" panose="02010600030101010101" pitchFamily="2" charset="-122"/>
            </a:endParaRPr>
          </a:p>
        </p:txBody>
      </p:sp>
      <p:sp>
        <p:nvSpPr>
          <p:cNvPr id="10" name="Freeform 10"/>
          <p:cNvSpPr/>
          <p:nvPr/>
        </p:nvSpPr>
        <p:spPr>
          <a:xfrm>
            <a:off x="14072646" y="737289"/>
            <a:ext cx="3844517" cy="824811"/>
          </a:xfrm>
          <a:custGeom>
            <a:avLst/>
            <a:gdLst/>
            <a:ahLst/>
            <a:cxnLst/>
            <a:rect l="l" t="t" r="r" b="b"/>
            <a:pathLst>
              <a:path w="4315603" h="842069">
                <a:moveTo>
                  <a:pt x="0" y="0"/>
                </a:moveTo>
                <a:lnTo>
                  <a:pt x="4315603" y="0"/>
                </a:lnTo>
                <a:lnTo>
                  <a:pt x="4315603" y="842069"/>
                </a:lnTo>
                <a:lnTo>
                  <a:pt x="0" y="842069"/>
                </a:lnTo>
                <a:lnTo>
                  <a:pt x="0" y="0"/>
                </a:lnTo>
                <a:close/>
              </a:path>
            </a:pathLst>
          </a:custGeom>
          <a:blipFill>
            <a:blip r:embed="rId3"/>
            <a:stretch>
              <a:fillRect/>
            </a:stretch>
          </a:blipFill>
        </p:spPr>
      </p:sp>
      <p:sp>
        <p:nvSpPr>
          <p:cNvPr id="12" name="文本框 11"/>
          <p:cNvSpPr txBox="1"/>
          <p:nvPr/>
        </p:nvSpPr>
        <p:spPr>
          <a:xfrm>
            <a:off x="9677400" y="1562100"/>
            <a:ext cx="7054215" cy="810260"/>
          </a:xfrm>
          <a:prstGeom prst="rect">
            <a:avLst/>
          </a:prstGeom>
          <a:noFill/>
        </p:spPr>
        <p:txBody>
          <a:bodyPr wrap="square" rtlCol="0">
            <a:noAutofit/>
          </a:bodyPr>
          <a:lstStyle/>
          <a:p>
            <a:pPr indent="0">
              <a:buFont typeface="Arial" panose="020B0604020202020204" pitchFamily="34" charset="0"/>
              <a:buNone/>
            </a:pPr>
            <a:r>
              <a:rPr lang="zh-CN" altLang="en-US" sz="2800" b="1" kern="0" dirty="0">
                <a:latin typeface="Arial" panose="020B0604020202020204" pitchFamily="34" charset="0"/>
                <a:ea typeface="华文楷体" panose="02010600040101010101" pitchFamily="2" charset="-122"/>
              </a:rPr>
              <a:t>控制类：</a:t>
            </a:r>
            <a:r>
              <a:rPr lang="en-US" sz="2800" b="1" kern="0" dirty="0">
                <a:latin typeface="Arial" panose="020B0604020202020204" pitchFamily="34" charset="0"/>
                <a:ea typeface="华文楷体" panose="02010600040101010101" pitchFamily="2" charset="-122"/>
              </a:rPr>
              <a:t>PostManager</a:t>
            </a:r>
            <a:r>
              <a:rPr lang="zh-CN" altLang="en-US" sz="2800" b="1" kern="0" dirty="0">
                <a:latin typeface="Arial" panose="020B0604020202020204" pitchFamily="34" charset="0"/>
                <a:ea typeface="华文楷体" panose="02010600040101010101" pitchFamily="2" charset="-122"/>
              </a:rPr>
              <a:t>类</a:t>
            </a:r>
            <a:endParaRPr sz="2800" b="1" kern="0" dirty="0">
              <a:latin typeface="Arial" panose="020B0604020202020204" pitchFamily="34" charset="0"/>
              <a:ea typeface="华文楷体" panose="02010600040101010101" pitchFamily="2" charset="-122"/>
            </a:endParaRPr>
          </a:p>
          <a:p>
            <a:pPr marL="457200" indent="-457200">
              <a:buFont typeface="Arial" panose="020B0604020202020204" pitchFamily="34" charset="0"/>
              <a:buChar char="•"/>
            </a:pPr>
            <a:endParaRPr sz="2800" b="1" kern="0" dirty="0">
              <a:latin typeface="Arial" panose="020B0604020202020204" pitchFamily="34" charset="0"/>
              <a:ea typeface="华文楷体" panose="02010600040101010101" pitchFamily="2" charset="-122"/>
            </a:endParaRPr>
          </a:p>
        </p:txBody>
      </p:sp>
      <p:pic>
        <p:nvPicPr>
          <p:cNvPr id="13" name="图片 12"/>
          <p:cNvPicPr>
            <a:picLocks noChangeAspect="1"/>
          </p:cNvPicPr>
          <p:nvPr>
            <p:custDataLst>
              <p:tags r:id="rId4"/>
            </p:custDataLst>
          </p:nvPr>
        </p:nvPicPr>
        <p:blipFill>
          <a:blip r:embed="rId5"/>
          <a:stretch>
            <a:fillRect/>
          </a:stretch>
        </p:blipFill>
        <p:spPr>
          <a:xfrm>
            <a:off x="-591185" y="2364740"/>
            <a:ext cx="7731760" cy="5207635"/>
          </a:xfrm>
          <a:prstGeom prst="rect">
            <a:avLst/>
          </a:prstGeom>
        </p:spPr>
      </p:pic>
      <p:sp>
        <p:nvSpPr>
          <p:cNvPr id="23" name="矩形 22"/>
          <p:cNvSpPr/>
          <p:nvPr/>
        </p:nvSpPr>
        <p:spPr>
          <a:xfrm>
            <a:off x="1371600" y="3387725"/>
            <a:ext cx="1960880" cy="1374775"/>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100" name="文本框 99"/>
          <p:cNvSpPr txBox="1"/>
          <p:nvPr/>
        </p:nvSpPr>
        <p:spPr>
          <a:xfrm>
            <a:off x="6972300" y="1634490"/>
            <a:ext cx="5080000" cy="1753235"/>
          </a:xfrm>
          <a:prstGeom prst="rect">
            <a:avLst/>
          </a:prstGeom>
          <a:noFill/>
          <a:ln w="9525">
            <a:noFill/>
          </a:ln>
        </p:spPr>
        <p:txBody>
          <a:bodyPr>
            <a:spAutoFit/>
          </a:bodyPr>
          <a:p>
            <a:pPr indent="0"/>
            <a:r>
              <a:rPr lang="zh-CN" sz="2400" b="1">
                <a:ea typeface="微软雅黑" panose="020B0503020204020204" charset="-122"/>
              </a:rPr>
              <a:t>功能</a:t>
            </a:r>
            <a:r>
              <a:rPr lang="zh-CN" b="0">
                <a:ea typeface="微软雅黑" panose="020B0503020204020204" charset="-122"/>
              </a:rPr>
              <a:t>健康论坛微服务中和帖子相关的</a:t>
            </a:r>
            <a:r>
              <a:rPr lang="zh-CN" b="0">
                <a:ea typeface="微软雅黑" panose="020B0503020204020204" charset="-122"/>
                <a:cs typeface="Times New Roman" panose="02020603050405020304" charset="0"/>
              </a:rPr>
              <a:t>controller，负责和帖子相关的业务逻辑</a:t>
            </a:r>
            <a:r>
              <a:rPr lang="zh-CN" sz="2400" b="1">
                <a:ea typeface="微软雅黑" panose="020B0503020204020204" charset="-122"/>
              </a:rPr>
              <a:t>属性描述</a:t>
            </a:r>
            <a:endParaRPr lang="zh-CN" altLang="en-US" sz="2400" b="1">
              <a:ea typeface="微软雅黑" panose="020B0503020204020204" charset="-122"/>
            </a:endParaRPr>
          </a:p>
        </p:txBody>
      </p:sp>
      <p:graphicFrame>
        <p:nvGraphicFramePr>
          <p:cNvPr id="11" name="表格 10"/>
          <p:cNvGraphicFramePr/>
          <p:nvPr/>
        </p:nvGraphicFramePr>
        <p:xfrm>
          <a:off x="7115175" y="3330575"/>
          <a:ext cx="5345430" cy="457200"/>
        </p:xfrm>
        <a:graphic>
          <a:graphicData uri="http://schemas.openxmlformats.org/drawingml/2006/table">
            <a:tbl>
              <a:tblPr/>
              <a:tblGrid>
                <a:gridCol w="1755775"/>
                <a:gridCol w="803275"/>
                <a:gridCol w="2786063"/>
              </a:tblGrid>
              <a:tr h="0">
                <a:tc>
                  <a:txBody>
                    <a:bodyPr/>
                    <a:p>
                      <a:pPr indent="0">
                        <a:buNone/>
                      </a:pPr>
                      <a:r>
                        <a:rPr lang="en-US" sz="1000" b="0">
                          <a:latin typeface="华文楷体" panose="02010600040101010101" pitchFamily="2" charset="-122"/>
                          <a:ea typeface="华文楷体" panose="02010600040101010101" pitchFamily="2" charset="-122"/>
                          <a:cs typeface="华文楷体" panose="02010600040101010101" pitchFamily="2" charset="-122"/>
                        </a:rPr>
                        <a:t>属性名</a:t>
                      </a:r>
                      <a:endParaRPr lang="en-US" altLang="en-US" sz="1000" b="0">
                        <a:latin typeface="华文楷体" panose="02010600040101010101" pitchFamily="2" charset="-122"/>
                        <a:ea typeface="华文楷体" panose="02010600040101010101" pitchFamily="2" charset="-122"/>
                        <a:cs typeface="华文楷体" panose="0201060004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华文楷体" panose="02010600040101010101" pitchFamily="2" charset="-122"/>
                          <a:ea typeface="华文楷体" panose="02010600040101010101" pitchFamily="2" charset="-122"/>
                          <a:cs typeface="华文楷体" panose="02010600040101010101" pitchFamily="2" charset="-122"/>
                        </a:rPr>
                        <a:t>类型</a:t>
                      </a:r>
                      <a:endParaRPr lang="en-US" altLang="en-US" sz="1000" b="0">
                        <a:latin typeface="华文楷体" panose="02010600040101010101" pitchFamily="2" charset="-122"/>
                        <a:ea typeface="华文楷体" panose="02010600040101010101" pitchFamily="2" charset="-122"/>
                        <a:cs typeface="华文楷体" panose="0201060004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华文楷体" panose="02010600040101010101" pitchFamily="2" charset="-122"/>
                          <a:ea typeface="华文楷体" panose="02010600040101010101" pitchFamily="2" charset="-122"/>
                          <a:cs typeface="华文楷体" panose="02010600040101010101" pitchFamily="2" charset="-122"/>
                        </a:rPr>
                        <a:t>说明</a:t>
                      </a:r>
                      <a:endParaRPr lang="en-US" altLang="en-US" sz="1000" b="0">
                        <a:latin typeface="华文楷体" panose="02010600040101010101" pitchFamily="2" charset="-122"/>
                        <a:ea typeface="华文楷体" panose="02010600040101010101" pitchFamily="2" charset="-122"/>
                        <a:cs typeface="华文楷体" panose="0201060004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1000" b="0">
                          <a:latin typeface="华文楷体" panose="02010600040101010101" pitchFamily="2" charset="-122"/>
                          <a:ea typeface="华文楷体" panose="02010600040101010101" pitchFamily="2" charset="-122"/>
                          <a:cs typeface="华文楷体" panose="02010600040101010101" pitchFamily="2" charset="-122"/>
                        </a:rPr>
                        <a:t>postList</a:t>
                      </a:r>
                      <a:endParaRPr lang="en-US" altLang="en-US" sz="1000" b="0">
                        <a:latin typeface="华文楷体" panose="02010600040101010101" pitchFamily="2" charset="-122"/>
                        <a:ea typeface="华文楷体" panose="02010600040101010101" pitchFamily="2" charset="-122"/>
                        <a:cs typeface="华文楷体" panose="0201060004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华文楷体" panose="02010600040101010101" pitchFamily="2" charset="-122"/>
                          <a:ea typeface="华文楷体" panose="02010600040101010101" pitchFamily="2" charset="-122"/>
                          <a:cs typeface="华文楷体" panose="02010600040101010101" pitchFamily="2" charset="-122"/>
                        </a:rPr>
                        <a:t>List&lt;Post&gt;</a:t>
                      </a:r>
                      <a:endParaRPr lang="en-US" altLang="en-US" sz="1000" b="0">
                        <a:latin typeface="华文楷体" panose="02010600040101010101" pitchFamily="2" charset="-122"/>
                        <a:ea typeface="华文楷体" panose="02010600040101010101" pitchFamily="2" charset="-122"/>
                        <a:cs typeface="华文楷体" panose="0201060004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华文楷体" panose="02010600040101010101" pitchFamily="2" charset="-122"/>
                          <a:ea typeface="华文楷体" panose="02010600040101010101" pitchFamily="2" charset="-122"/>
                          <a:cs typeface="华文楷体" panose="02010600040101010101" pitchFamily="2" charset="-122"/>
                        </a:rPr>
                        <a:t>帖子列表，用于作为存储当前处理的post实体，便于返回给其他服务调用</a:t>
                      </a:r>
                      <a:endParaRPr lang="en-US" altLang="en-US" sz="1000" b="0">
                        <a:latin typeface="华文楷体" panose="02010600040101010101" pitchFamily="2" charset="-122"/>
                        <a:ea typeface="华文楷体" panose="02010600040101010101" pitchFamily="2" charset="-122"/>
                        <a:cs typeface="华文楷体" panose="0201060004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
        <p:nvSpPr>
          <p:cNvPr id="14" name="文本框 13"/>
          <p:cNvSpPr txBox="1"/>
          <p:nvPr/>
        </p:nvSpPr>
        <p:spPr>
          <a:xfrm>
            <a:off x="7178675" y="3387725"/>
            <a:ext cx="5080000" cy="2306955"/>
          </a:xfrm>
          <a:prstGeom prst="rect">
            <a:avLst/>
          </a:prstGeom>
          <a:noFill/>
          <a:ln w="9525">
            <a:noFill/>
          </a:ln>
        </p:spPr>
        <p:txBody>
          <a:bodyPr>
            <a:spAutoFit/>
          </a:bodyPr>
          <a:p>
            <a:pPr indent="0"/>
            <a:r>
              <a:rPr lang="zh-CN" sz="2400" b="1">
                <a:ea typeface="微软雅黑" panose="020B0503020204020204" charset="-122"/>
              </a:rPr>
              <a:t>方法详细介绍</a:t>
            </a:r>
            <a:r>
              <a:rPr lang="en-US" sz="2400" b="1">
                <a:latin typeface="华文楷体" panose="02010600040101010101" pitchFamily="2" charset="-122"/>
                <a:ea typeface="微软雅黑" panose="020B0503020204020204" charset="-122"/>
                <a:cs typeface="Times New Roman" panose="02020603050405020304" charset="0"/>
              </a:rPr>
              <a:t>createPost</a:t>
            </a:r>
            <a:r>
              <a:rPr lang="zh-CN" b="0">
                <a:cs typeface="Songti SC" charset="0"/>
              </a:rPr>
              <a:t>方法签名：</a:t>
            </a:r>
            <a:r>
              <a:rPr lang="en-US" b="0">
                <a:latin typeface="华文楷体" panose="02010600040101010101" pitchFamily="2" charset="-122"/>
                <a:cs typeface="Songti SC" charset="0"/>
              </a:rPr>
              <a:t>public createPost()</a:t>
            </a:r>
            <a:r>
              <a:rPr lang="zh-CN" b="0">
                <a:cs typeface="Songti SC" charset="0"/>
              </a:rPr>
              <a:t>功能说明：创建新的Blog，在数据表中新增一条记录。详细说明：</a:t>
            </a:r>
            <a:endParaRPr lang="zh-CN" altLang="en-US" b="0">
              <a:cs typeface="Songti SC" charset="0"/>
            </a:endParaRPr>
          </a:p>
        </p:txBody>
      </p:sp>
      <p:sp>
        <p:nvSpPr>
          <p:cNvPr id="16" name="文本框 15"/>
          <p:cNvSpPr txBox="1"/>
          <p:nvPr/>
        </p:nvSpPr>
        <p:spPr>
          <a:xfrm>
            <a:off x="7216775" y="5295900"/>
            <a:ext cx="5080000" cy="1938020"/>
          </a:xfrm>
          <a:prstGeom prst="rect">
            <a:avLst/>
          </a:prstGeom>
          <a:noFill/>
          <a:ln w="9525">
            <a:noFill/>
          </a:ln>
        </p:spPr>
        <p:txBody>
          <a:bodyPr>
            <a:spAutoFit/>
          </a:bodyPr>
          <a:p>
            <a:pPr indent="0"/>
            <a:r>
              <a:rPr lang="en-US" sz="2400" b="1">
                <a:latin typeface="华文楷体" panose="02010600040101010101" pitchFamily="2" charset="-122"/>
                <a:ea typeface="微软雅黑" panose="020B0503020204020204" charset="-122"/>
                <a:cs typeface="Times New Roman" panose="02020603050405020304" charset="0"/>
              </a:rPr>
              <a:t>deletePost</a:t>
            </a:r>
            <a:r>
              <a:rPr lang="zh-CN" b="0">
                <a:cs typeface="Songti SC" charset="0"/>
              </a:rPr>
              <a:t>方法签名：</a:t>
            </a:r>
            <a:r>
              <a:rPr lang="en-US" b="0">
                <a:latin typeface="华文楷体" panose="02010600040101010101" pitchFamily="2" charset="-122"/>
                <a:cs typeface="Songti SC" charset="0"/>
              </a:rPr>
              <a:t>public boolean deletePost(int postId)</a:t>
            </a:r>
            <a:r>
              <a:rPr lang="zh-CN" b="0">
                <a:cs typeface="Songti SC" charset="0"/>
              </a:rPr>
              <a:t>功能说明：使用postId查询要删除的</a:t>
            </a:r>
            <a:r>
              <a:rPr lang="en-US" b="0">
                <a:latin typeface="华文楷体" panose="02010600040101010101" pitchFamily="2" charset="-122"/>
                <a:cs typeface="Songti SC" charset="0"/>
              </a:rPr>
              <a:t>post</a:t>
            </a:r>
            <a:r>
              <a:rPr lang="zh-CN" b="0">
                <a:cs typeface="Songti SC" charset="0"/>
              </a:rPr>
              <a:t>，对其进行删除。详细说明：</a:t>
            </a:r>
            <a:endParaRPr lang="zh-CN" altLang="en-US" b="0">
              <a:cs typeface="Songti SC" charset="0"/>
            </a:endParaRPr>
          </a:p>
        </p:txBody>
      </p:sp>
      <p:graphicFrame>
        <p:nvGraphicFramePr>
          <p:cNvPr id="17" name="表格 16"/>
          <p:cNvGraphicFramePr/>
          <p:nvPr>
            <p:custDataLst>
              <p:tags r:id="rId6"/>
            </p:custDataLst>
          </p:nvPr>
        </p:nvGraphicFramePr>
        <p:xfrm>
          <a:off x="7315200" y="7171690"/>
          <a:ext cx="4163695" cy="762000"/>
        </p:xfrm>
        <a:graphic>
          <a:graphicData uri="http://schemas.openxmlformats.org/drawingml/2006/table">
            <a:tbl>
              <a:tblPr/>
              <a:tblGrid>
                <a:gridCol w="993775"/>
                <a:gridCol w="1066800"/>
                <a:gridCol w="2103120"/>
              </a:tblGrid>
              <a:tr h="0">
                <a:tc>
                  <a:txBody>
                    <a:bodyPr/>
                    <a:p>
                      <a:pPr indent="0">
                        <a:buNone/>
                      </a:pPr>
                      <a:r>
                        <a:rPr lang="en-US" sz="1000" b="0">
                          <a:latin typeface="华文楷体" panose="02010600040101010101" pitchFamily="2" charset="-122"/>
                          <a:ea typeface="华文楷体" panose="02010600040101010101" pitchFamily="2" charset="-122"/>
                          <a:cs typeface="华文楷体" panose="02010600040101010101" pitchFamily="2" charset="-122"/>
                        </a:rPr>
                        <a:t>返回类型</a:t>
                      </a:r>
                      <a:endParaRPr lang="en-US" altLang="en-US" sz="1000" b="0">
                        <a:latin typeface="华文楷体" panose="02010600040101010101" pitchFamily="2" charset="-122"/>
                        <a:ea typeface="华文楷体" panose="02010600040101010101" pitchFamily="2" charset="-122"/>
                        <a:cs typeface="华文楷体" panose="0201060004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gridSpan="2">
                  <a:txBody>
                    <a:bodyPr/>
                    <a:p>
                      <a:pPr indent="0">
                        <a:buNone/>
                      </a:pPr>
                      <a:r>
                        <a:rPr lang="en-US" sz="1000" b="0">
                          <a:latin typeface="华文楷体" panose="02010600040101010101" pitchFamily="2" charset="-122"/>
                          <a:ea typeface="华文楷体" panose="02010600040101010101" pitchFamily="2" charset="-122"/>
                          <a:cs typeface="华文楷体" panose="02010600040101010101" pitchFamily="2" charset="-122"/>
                        </a:rPr>
                        <a:t>boolean</a:t>
                      </a:r>
                      <a:endParaRPr lang="en-US" altLang="en-US" sz="1000" b="0">
                        <a:latin typeface="华文楷体" panose="02010600040101010101" pitchFamily="2" charset="-122"/>
                        <a:ea typeface="华文楷体" panose="02010600040101010101" pitchFamily="2" charset="-122"/>
                        <a:cs typeface="华文楷体" panose="0201060004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r h="0">
                <a:tc>
                  <a:txBody>
                    <a:bodyPr/>
                    <a:p>
                      <a:pPr indent="0">
                        <a:buNone/>
                      </a:pPr>
                      <a:r>
                        <a:rPr lang="en-US" sz="1000" b="0">
                          <a:latin typeface="华文楷体" panose="02010600040101010101" pitchFamily="2" charset="-122"/>
                          <a:ea typeface="华文楷体" panose="02010600040101010101" pitchFamily="2" charset="-122"/>
                          <a:cs typeface="华文楷体" panose="02010600040101010101" pitchFamily="2" charset="-122"/>
                        </a:rPr>
                        <a:t>返回值</a:t>
                      </a:r>
                      <a:endParaRPr lang="en-US" altLang="en-US" sz="1000" b="0">
                        <a:latin typeface="华文楷体" panose="02010600040101010101" pitchFamily="2" charset="-122"/>
                        <a:ea typeface="华文楷体" panose="02010600040101010101" pitchFamily="2" charset="-122"/>
                        <a:cs typeface="华文楷体" panose="0201060004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gridSpan="2">
                  <a:txBody>
                    <a:bodyPr/>
                    <a:p>
                      <a:pPr indent="0">
                        <a:buNone/>
                      </a:pPr>
                      <a:r>
                        <a:rPr lang="en-US" sz="1000" b="0">
                          <a:latin typeface="华文楷体" panose="02010600040101010101" pitchFamily="2" charset="-122"/>
                          <a:ea typeface="华文楷体" panose="02010600040101010101" pitchFamily="2" charset="-122"/>
                          <a:cs typeface="华文楷体" panose="02010600040101010101" pitchFamily="2" charset="-122"/>
                        </a:rPr>
                        <a:t>true/false</a:t>
                      </a:r>
                      <a:endParaRPr lang="en-US" altLang="en-US" sz="1000" b="0">
                        <a:latin typeface="华文楷体" panose="02010600040101010101" pitchFamily="2" charset="-122"/>
                        <a:ea typeface="华文楷体" panose="02010600040101010101" pitchFamily="2" charset="-122"/>
                        <a:cs typeface="华文楷体" panose="0201060004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r h="0">
                <a:tc>
                  <a:txBody>
                    <a:bodyPr/>
                    <a:p>
                      <a:pPr indent="0">
                        <a:buNone/>
                      </a:pPr>
                      <a:r>
                        <a:rPr lang="en-US" sz="1000" b="0">
                          <a:latin typeface="华文楷体" panose="02010600040101010101" pitchFamily="2" charset="-122"/>
                          <a:ea typeface="华文楷体" panose="02010600040101010101" pitchFamily="2" charset="-122"/>
                          <a:cs typeface="华文楷体" panose="02010600040101010101" pitchFamily="2" charset="-122"/>
                        </a:rPr>
                        <a:t>方法限定符</a:t>
                      </a:r>
                      <a:endParaRPr lang="en-US" altLang="en-US" sz="1000" b="0">
                        <a:latin typeface="华文楷体" panose="02010600040101010101" pitchFamily="2" charset="-122"/>
                        <a:ea typeface="华文楷体" panose="02010600040101010101" pitchFamily="2" charset="-122"/>
                        <a:cs typeface="华文楷体" panose="0201060004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gridSpan="2">
                  <a:txBody>
                    <a:bodyPr/>
                    <a:p>
                      <a:pPr indent="0">
                        <a:buNone/>
                      </a:pPr>
                      <a:r>
                        <a:rPr lang="en-US" sz="1000" b="0">
                          <a:latin typeface="华文楷体" panose="02010600040101010101" pitchFamily="2" charset="-122"/>
                          <a:ea typeface="华文楷体" panose="02010600040101010101" pitchFamily="2" charset="-122"/>
                          <a:cs typeface="华文楷体" panose="02010600040101010101" pitchFamily="2" charset="-122"/>
                        </a:rPr>
                        <a:t>public</a:t>
                      </a:r>
                      <a:endParaRPr lang="en-US" altLang="en-US" sz="1000" b="0">
                        <a:latin typeface="华文楷体" panose="02010600040101010101" pitchFamily="2" charset="-122"/>
                        <a:ea typeface="华文楷体" panose="02010600040101010101" pitchFamily="2" charset="-122"/>
                        <a:cs typeface="华文楷体" panose="0201060004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r h="152400">
                <a:tc gridSpan="3">
                  <a:txBody>
                    <a:bodyPr/>
                    <a:p>
                      <a:pPr indent="0">
                        <a:buNone/>
                      </a:pPr>
                      <a:r>
                        <a:rPr lang="en-US" sz="1000" b="0">
                          <a:latin typeface="华文楷体" panose="02010600040101010101" pitchFamily="2" charset="-122"/>
                          <a:ea typeface="华文楷体" panose="02010600040101010101" pitchFamily="2" charset="-122"/>
                          <a:cs typeface="华文楷体" panose="02010600040101010101" pitchFamily="2" charset="-122"/>
                        </a:rPr>
                        <a:t>参数列表（参数名 / 类型 / 说明）</a:t>
                      </a:r>
                      <a:endParaRPr lang="en-US" altLang="en-US" sz="1000" b="0">
                        <a:latin typeface="华文楷体" panose="02010600040101010101" pitchFamily="2" charset="-122"/>
                        <a:ea typeface="华文楷体" panose="02010600040101010101" pitchFamily="2" charset="-122"/>
                        <a:cs typeface="华文楷体" panose="0201060004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r h="0">
                <a:tc>
                  <a:txBody>
                    <a:bodyPr/>
                    <a:p>
                      <a:pPr indent="0">
                        <a:buNone/>
                      </a:pPr>
                      <a:r>
                        <a:rPr lang="en-US" sz="1000" b="0">
                          <a:latin typeface="华文楷体" panose="02010600040101010101" pitchFamily="2" charset="-122"/>
                          <a:ea typeface="华文楷体" panose="02010600040101010101" pitchFamily="2" charset="-122"/>
                          <a:cs typeface="华文楷体" panose="02010600040101010101" pitchFamily="2" charset="-122"/>
                        </a:rPr>
                        <a:t>postId</a:t>
                      </a:r>
                      <a:endParaRPr lang="en-US" altLang="en-US" sz="1000" b="0">
                        <a:latin typeface="华文楷体" panose="02010600040101010101" pitchFamily="2" charset="-122"/>
                        <a:ea typeface="华文楷体" panose="02010600040101010101" pitchFamily="2" charset="-122"/>
                        <a:cs typeface="华文楷体" panose="0201060004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华文楷体" panose="02010600040101010101" pitchFamily="2" charset="-122"/>
                          <a:ea typeface="华文楷体" panose="02010600040101010101" pitchFamily="2" charset="-122"/>
                          <a:cs typeface="华文楷体" panose="02010600040101010101" pitchFamily="2" charset="-122"/>
                        </a:rPr>
                        <a:t>int</a:t>
                      </a:r>
                      <a:endParaRPr lang="en-US" altLang="en-US" sz="1000" b="0">
                        <a:latin typeface="华文楷体" panose="02010600040101010101" pitchFamily="2" charset="-122"/>
                        <a:ea typeface="华文楷体" panose="02010600040101010101" pitchFamily="2" charset="-122"/>
                        <a:cs typeface="华文楷体" panose="0201060004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华文楷体" panose="02010600040101010101" pitchFamily="2" charset="-122"/>
                          <a:ea typeface="华文楷体" panose="02010600040101010101" pitchFamily="2" charset="-122"/>
                          <a:cs typeface="华文楷体" panose="02010600040101010101" pitchFamily="2" charset="-122"/>
                        </a:rPr>
                        <a:t>要删除的Post的ID</a:t>
                      </a:r>
                      <a:endParaRPr lang="en-US" altLang="en-US" sz="1000" b="0">
                        <a:latin typeface="华文楷体" panose="02010600040101010101" pitchFamily="2" charset="-122"/>
                        <a:ea typeface="华文楷体" panose="02010600040101010101" pitchFamily="2" charset="-122"/>
                        <a:cs typeface="华文楷体" panose="0201060004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
        <p:nvSpPr>
          <p:cNvPr id="24" name="文本框 23"/>
          <p:cNvSpPr txBox="1"/>
          <p:nvPr/>
        </p:nvSpPr>
        <p:spPr>
          <a:xfrm>
            <a:off x="7315200" y="7572375"/>
            <a:ext cx="5080000" cy="1938020"/>
          </a:xfrm>
          <a:prstGeom prst="rect">
            <a:avLst/>
          </a:prstGeom>
          <a:noFill/>
          <a:ln w="9525">
            <a:noFill/>
          </a:ln>
        </p:spPr>
        <p:txBody>
          <a:bodyPr>
            <a:spAutoFit/>
          </a:bodyPr>
          <a:p>
            <a:pPr indent="0"/>
            <a:r>
              <a:rPr lang="en-US" sz="2400" b="1">
                <a:latin typeface="华文楷体" panose="02010600040101010101" pitchFamily="2" charset="-122"/>
                <a:ea typeface="微软雅黑" panose="020B0503020204020204" charset="-122"/>
                <a:cs typeface="Times New Roman" panose="02020603050405020304" charset="0"/>
              </a:rPr>
              <a:t>getPost</a:t>
            </a:r>
            <a:r>
              <a:rPr lang="zh-CN" b="0">
                <a:cs typeface="Songti SC" charset="0"/>
              </a:rPr>
              <a:t>方法签名：</a:t>
            </a:r>
            <a:r>
              <a:rPr lang="en-US" b="0">
                <a:latin typeface="华文楷体" panose="02010600040101010101" pitchFamily="2" charset="-122"/>
                <a:cs typeface="Songti SC" charset="0"/>
              </a:rPr>
              <a:t>public boolean getPost(int postId)</a:t>
            </a:r>
            <a:r>
              <a:rPr lang="zh-CN" b="0">
                <a:cs typeface="Songti SC" charset="0"/>
              </a:rPr>
              <a:t>功能说明：使用postId查询要获取的blog，将其返回。详细说明：</a:t>
            </a:r>
            <a:endParaRPr lang="zh-CN" altLang="en-US" b="0">
              <a:cs typeface="Songti SC" charset="0"/>
            </a:endParaRPr>
          </a:p>
        </p:txBody>
      </p:sp>
      <p:graphicFrame>
        <p:nvGraphicFramePr>
          <p:cNvPr id="25" name="表格 24"/>
          <p:cNvGraphicFramePr/>
          <p:nvPr>
            <p:custDataLst>
              <p:tags r:id="rId7"/>
            </p:custDataLst>
          </p:nvPr>
        </p:nvGraphicFramePr>
        <p:xfrm>
          <a:off x="7308850" y="9439275"/>
          <a:ext cx="4029710" cy="762000"/>
        </p:xfrm>
        <a:graphic>
          <a:graphicData uri="http://schemas.openxmlformats.org/drawingml/2006/table">
            <a:tbl>
              <a:tblPr/>
              <a:tblGrid>
                <a:gridCol w="962025"/>
                <a:gridCol w="1031875"/>
                <a:gridCol w="2035810"/>
              </a:tblGrid>
              <a:tr h="152400">
                <a:tc>
                  <a:txBody>
                    <a:bodyPr/>
                    <a:p>
                      <a:pPr indent="0">
                        <a:buNone/>
                      </a:pPr>
                      <a:r>
                        <a:rPr lang="en-US" sz="1000" b="0">
                          <a:latin typeface="华文楷体" panose="02010600040101010101" pitchFamily="2" charset="-122"/>
                          <a:ea typeface="华文楷体" panose="02010600040101010101" pitchFamily="2" charset="-122"/>
                          <a:cs typeface="华文楷体" panose="02010600040101010101" pitchFamily="2" charset="-122"/>
                        </a:rPr>
                        <a:t>返回类型</a:t>
                      </a:r>
                      <a:endParaRPr lang="en-US" altLang="en-US" sz="1000" b="0">
                        <a:latin typeface="华文楷体" panose="02010600040101010101" pitchFamily="2" charset="-122"/>
                        <a:ea typeface="华文楷体" panose="02010600040101010101" pitchFamily="2" charset="-122"/>
                        <a:cs typeface="华文楷体" panose="0201060004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gridSpan="2">
                  <a:txBody>
                    <a:bodyPr/>
                    <a:p>
                      <a:pPr indent="0">
                        <a:buNone/>
                      </a:pPr>
                      <a:r>
                        <a:rPr lang="en-US" sz="1000" b="0">
                          <a:latin typeface="华文楷体" panose="02010600040101010101" pitchFamily="2" charset="-122"/>
                          <a:ea typeface="华文楷体" panose="02010600040101010101" pitchFamily="2" charset="-122"/>
                          <a:cs typeface="华文楷体" panose="02010600040101010101" pitchFamily="2" charset="-122"/>
                        </a:rPr>
                        <a:t>Post</a:t>
                      </a:r>
                      <a:endParaRPr lang="en-US" altLang="en-US" sz="1000" b="0">
                        <a:latin typeface="华文楷体" panose="02010600040101010101" pitchFamily="2" charset="-122"/>
                        <a:ea typeface="华文楷体" panose="02010600040101010101" pitchFamily="2" charset="-122"/>
                        <a:cs typeface="华文楷体" panose="0201060004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r h="152400">
                <a:tc>
                  <a:txBody>
                    <a:bodyPr/>
                    <a:p>
                      <a:pPr indent="0">
                        <a:buNone/>
                      </a:pPr>
                      <a:r>
                        <a:rPr lang="en-US" sz="1000" b="0">
                          <a:latin typeface="华文楷体" panose="02010600040101010101" pitchFamily="2" charset="-122"/>
                          <a:ea typeface="华文楷体" panose="02010600040101010101" pitchFamily="2" charset="-122"/>
                          <a:cs typeface="华文楷体" panose="02010600040101010101" pitchFamily="2" charset="-122"/>
                        </a:rPr>
                        <a:t>返回值</a:t>
                      </a:r>
                      <a:endParaRPr lang="en-US" altLang="en-US" sz="1000" b="0">
                        <a:latin typeface="华文楷体" panose="02010600040101010101" pitchFamily="2" charset="-122"/>
                        <a:ea typeface="华文楷体" panose="02010600040101010101" pitchFamily="2" charset="-122"/>
                        <a:cs typeface="华文楷体" panose="0201060004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gridSpan="2">
                  <a:txBody>
                    <a:bodyPr/>
                    <a:p>
                      <a:pPr indent="0">
                        <a:buNone/>
                      </a:pPr>
                      <a:r>
                        <a:rPr lang="en-US" sz="1000" b="0">
                          <a:latin typeface="华文楷体" panose="02010600040101010101" pitchFamily="2" charset="-122"/>
                          <a:ea typeface="华文楷体" panose="02010600040101010101" pitchFamily="2" charset="-122"/>
                          <a:cs typeface="华文楷体" panose="02010600040101010101" pitchFamily="2" charset="-122"/>
                        </a:rPr>
                        <a:t>查询到的Post</a:t>
                      </a:r>
                      <a:endParaRPr lang="en-US" altLang="en-US" sz="1000" b="0">
                        <a:latin typeface="华文楷体" panose="02010600040101010101" pitchFamily="2" charset="-122"/>
                        <a:ea typeface="华文楷体" panose="02010600040101010101" pitchFamily="2" charset="-122"/>
                        <a:cs typeface="华文楷体" panose="0201060004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r h="0">
                <a:tc>
                  <a:txBody>
                    <a:bodyPr/>
                    <a:p>
                      <a:pPr indent="0">
                        <a:buNone/>
                      </a:pPr>
                      <a:r>
                        <a:rPr lang="en-US" sz="1000" b="0">
                          <a:latin typeface="华文楷体" panose="02010600040101010101" pitchFamily="2" charset="-122"/>
                          <a:ea typeface="华文楷体" panose="02010600040101010101" pitchFamily="2" charset="-122"/>
                          <a:cs typeface="华文楷体" panose="02010600040101010101" pitchFamily="2" charset="-122"/>
                        </a:rPr>
                        <a:t>方法限定符</a:t>
                      </a:r>
                      <a:endParaRPr lang="en-US" altLang="en-US" sz="1000" b="0">
                        <a:latin typeface="华文楷体" panose="02010600040101010101" pitchFamily="2" charset="-122"/>
                        <a:ea typeface="华文楷体" panose="02010600040101010101" pitchFamily="2" charset="-122"/>
                        <a:cs typeface="华文楷体" panose="0201060004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gridSpan="2">
                  <a:txBody>
                    <a:bodyPr/>
                    <a:p>
                      <a:pPr indent="0">
                        <a:buNone/>
                      </a:pPr>
                      <a:r>
                        <a:rPr lang="en-US" sz="1000" b="0">
                          <a:latin typeface="华文楷体" panose="02010600040101010101" pitchFamily="2" charset="-122"/>
                          <a:ea typeface="华文楷体" panose="02010600040101010101" pitchFamily="2" charset="-122"/>
                          <a:cs typeface="华文楷体" panose="02010600040101010101" pitchFamily="2" charset="-122"/>
                        </a:rPr>
                        <a:t>public</a:t>
                      </a:r>
                      <a:endParaRPr lang="en-US" altLang="en-US" sz="1000" b="0">
                        <a:latin typeface="华文楷体" panose="02010600040101010101" pitchFamily="2" charset="-122"/>
                        <a:ea typeface="华文楷体" panose="02010600040101010101" pitchFamily="2" charset="-122"/>
                        <a:cs typeface="华文楷体" panose="0201060004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r h="0">
                <a:tc gridSpan="3">
                  <a:txBody>
                    <a:bodyPr/>
                    <a:p>
                      <a:pPr indent="0">
                        <a:buNone/>
                      </a:pPr>
                      <a:r>
                        <a:rPr lang="en-US" sz="1000" b="0">
                          <a:latin typeface="华文楷体" panose="02010600040101010101" pitchFamily="2" charset="-122"/>
                          <a:ea typeface="华文楷体" panose="02010600040101010101" pitchFamily="2" charset="-122"/>
                          <a:cs typeface="华文楷体" panose="02010600040101010101" pitchFamily="2" charset="-122"/>
                        </a:rPr>
                        <a:t>参数列表（参数名 / 类型 / 说明）</a:t>
                      </a:r>
                      <a:endParaRPr lang="en-US" altLang="en-US" sz="1000" b="0">
                        <a:latin typeface="华文楷体" panose="02010600040101010101" pitchFamily="2" charset="-122"/>
                        <a:ea typeface="华文楷体" panose="02010600040101010101" pitchFamily="2" charset="-122"/>
                        <a:cs typeface="华文楷体" panose="0201060004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r h="0">
                <a:tc>
                  <a:txBody>
                    <a:bodyPr/>
                    <a:p>
                      <a:pPr indent="0">
                        <a:buNone/>
                      </a:pPr>
                      <a:r>
                        <a:rPr lang="en-US" sz="1000" b="0">
                          <a:latin typeface="华文楷体" panose="02010600040101010101" pitchFamily="2" charset="-122"/>
                          <a:ea typeface="华文楷体" panose="02010600040101010101" pitchFamily="2" charset="-122"/>
                          <a:cs typeface="华文楷体" panose="02010600040101010101" pitchFamily="2" charset="-122"/>
                        </a:rPr>
                        <a:t>postId</a:t>
                      </a:r>
                      <a:endParaRPr lang="en-US" altLang="en-US" sz="1000" b="0">
                        <a:latin typeface="华文楷体" panose="02010600040101010101" pitchFamily="2" charset="-122"/>
                        <a:ea typeface="华文楷体" panose="02010600040101010101" pitchFamily="2" charset="-122"/>
                        <a:cs typeface="华文楷体" panose="0201060004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华文楷体" panose="02010600040101010101" pitchFamily="2" charset="-122"/>
                          <a:ea typeface="华文楷体" panose="02010600040101010101" pitchFamily="2" charset="-122"/>
                          <a:cs typeface="华文楷体" panose="02010600040101010101" pitchFamily="2" charset="-122"/>
                        </a:rPr>
                        <a:t>int</a:t>
                      </a:r>
                      <a:endParaRPr lang="en-US" altLang="en-US" sz="1000" b="0">
                        <a:latin typeface="华文楷体" panose="02010600040101010101" pitchFamily="2" charset="-122"/>
                        <a:ea typeface="华文楷体" panose="02010600040101010101" pitchFamily="2" charset="-122"/>
                        <a:cs typeface="华文楷体" panose="0201060004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华文楷体" panose="02010600040101010101" pitchFamily="2" charset="-122"/>
                          <a:ea typeface="华文楷体" panose="02010600040101010101" pitchFamily="2" charset="-122"/>
                          <a:cs typeface="华文楷体" panose="02010600040101010101" pitchFamily="2" charset="-122"/>
                        </a:rPr>
                        <a:t>要查询的Post的ID</a:t>
                      </a:r>
                      <a:endParaRPr lang="en-US" altLang="en-US" sz="1000" b="0">
                        <a:latin typeface="华文楷体" panose="02010600040101010101" pitchFamily="2" charset="-122"/>
                        <a:ea typeface="华文楷体" panose="02010600040101010101" pitchFamily="2" charset="-122"/>
                        <a:cs typeface="华文楷体" panose="0201060004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
        <p:nvSpPr>
          <p:cNvPr id="26" name="文本框 25"/>
          <p:cNvSpPr txBox="1"/>
          <p:nvPr/>
        </p:nvSpPr>
        <p:spPr>
          <a:xfrm>
            <a:off x="12420600" y="2324100"/>
            <a:ext cx="5080000" cy="1938020"/>
          </a:xfrm>
          <a:prstGeom prst="rect">
            <a:avLst/>
          </a:prstGeom>
          <a:noFill/>
          <a:ln w="9525">
            <a:noFill/>
          </a:ln>
        </p:spPr>
        <p:txBody>
          <a:bodyPr>
            <a:spAutoFit/>
          </a:bodyPr>
          <a:p>
            <a:pPr indent="0"/>
            <a:r>
              <a:rPr lang="en-US" sz="2400" b="1">
                <a:latin typeface="华文楷体" panose="02010600040101010101" pitchFamily="2" charset="-122"/>
                <a:ea typeface="微软雅黑" panose="020B0503020204020204" charset="-122"/>
                <a:cs typeface="Times New Roman" panose="02020603050405020304" charset="0"/>
              </a:rPr>
              <a:t>star</a:t>
            </a:r>
            <a:r>
              <a:rPr lang="zh-CN" b="0">
                <a:cs typeface="Songti SC" charset="0"/>
              </a:rPr>
              <a:t>方法签名：</a:t>
            </a:r>
            <a:r>
              <a:rPr lang="en-US" b="0">
                <a:latin typeface="华文楷体" panose="02010600040101010101" pitchFamily="2" charset="-122"/>
                <a:cs typeface="Songti SC" charset="0"/>
              </a:rPr>
              <a:t>public boolean star(int postId)</a:t>
            </a:r>
            <a:r>
              <a:rPr lang="zh-CN" b="0">
                <a:cs typeface="Songti SC" charset="0"/>
              </a:rPr>
              <a:t>功能说明：通过参数确定要被收藏的帖子，调用外部接口提供的方法进行记录。详细说明：</a:t>
            </a:r>
            <a:endParaRPr lang="zh-CN" altLang="en-US" b="0">
              <a:cs typeface="Songti SC" charset="0"/>
            </a:endParaRPr>
          </a:p>
        </p:txBody>
      </p:sp>
      <p:graphicFrame>
        <p:nvGraphicFramePr>
          <p:cNvPr id="27" name="表格 26"/>
          <p:cNvGraphicFramePr/>
          <p:nvPr>
            <p:custDataLst>
              <p:tags r:id="rId8"/>
            </p:custDataLst>
          </p:nvPr>
        </p:nvGraphicFramePr>
        <p:xfrm>
          <a:off x="12573000" y="4305300"/>
          <a:ext cx="3924935" cy="762000"/>
        </p:xfrm>
        <a:graphic>
          <a:graphicData uri="http://schemas.openxmlformats.org/drawingml/2006/table">
            <a:tbl>
              <a:tblPr/>
              <a:tblGrid>
                <a:gridCol w="936625"/>
                <a:gridCol w="1005840"/>
                <a:gridCol w="1982470"/>
              </a:tblGrid>
              <a:tr h="152400">
                <a:tc>
                  <a:txBody>
                    <a:bodyPr/>
                    <a:p>
                      <a:pPr indent="0">
                        <a:buNone/>
                      </a:pPr>
                      <a:r>
                        <a:rPr lang="en-US" sz="1000" b="0">
                          <a:latin typeface="华文楷体" panose="02010600040101010101" pitchFamily="2" charset="-122"/>
                          <a:ea typeface="华文楷体" panose="02010600040101010101" pitchFamily="2" charset="-122"/>
                          <a:cs typeface="华文楷体" panose="02010600040101010101" pitchFamily="2" charset="-122"/>
                        </a:rPr>
                        <a:t>返回类型</a:t>
                      </a:r>
                      <a:endParaRPr lang="en-US" altLang="en-US" sz="1000" b="0">
                        <a:latin typeface="华文楷体" panose="02010600040101010101" pitchFamily="2" charset="-122"/>
                        <a:ea typeface="华文楷体" panose="02010600040101010101" pitchFamily="2" charset="-122"/>
                        <a:cs typeface="华文楷体" panose="0201060004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gridSpan="2">
                  <a:txBody>
                    <a:bodyPr/>
                    <a:p>
                      <a:pPr indent="0">
                        <a:buNone/>
                      </a:pPr>
                      <a:r>
                        <a:rPr lang="en-US" sz="1000" b="0">
                          <a:latin typeface="华文楷体" panose="02010600040101010101" pitchFamily="2" charset="-122"/>
                          <a:ea typeface="华文楷体" panose="02010600040101010101" pitchFamily="2" charset="-122"/>
                          <a:cs typeface="华文楷体" panose="02010600040101010101" pitchFamily="2" charset="-122"/>
                        </a:rPr>
                        <a:t>boolean</a:t>
                      </a:r>
                      <a:endParaRPr lang="en-US" altLang="en-US" sz="1000" b="0">
                        <a:latin typeface="华文楷体" panose="02010600040101010101" pitchFamily="2" charset="-122"/>
                        <a:ea typeface="华文楷体" panose="02010600040101010101" pitchFamily="2" charset="-122"/>
                        <a:cs typeface="华文楷体" panose="0201060004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r h="0">
                <a:tc>
                  <a:txBody>
                    <a:bodyPr/>
                    <a:p>
                      <a:pPr indent="0">
                        <a:buNone/>
                      </a:pPr>
                      <a:r>
                        <a:rPr lang="en-US" sz="1000" b="0">
                          <a:latin typeface="华文楷体" panose="02010600040101010101" pitchFamily="2" charset="-122"/>
                          <a:ea typeface="华文楷体" panose="02010600040101010101" pitchFamily="2" charset="-122"/>
                          <a:cs typeface="华文楷体" panose="02010600040101010101" pitchFamily="2" charset="-122"/>
                        </a:rPr>
                        <a:t>返回值</a:t>
                      </a:r>
                      <a:endParaRPr lang="en-US" altLang="en-US" sz="1000" b="0">
                        <a:latin typeface="华文楷体" panose="02010600040101010101" pitchFamily="2" charset="-122"/>
                        <a:ea typeface="华文楷体" panose="02010600040101010101" pitchFamily="2" charset="-122"/>
                        <a:cs typeface="华文楷体" panose="0201060004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gridSpan="2">
                  <a:txBody>
                    <a:bodyPr/>
                    <a:p>
                      <a:pPr indent="0">
                        <a:buNone/>
                      </a:pPr>
                      <a:r>
                        <a:rPr lang="en-US" sz="1000" b="0">
                          <a:latin typeface="华文楷体" panose="02010600040101010101" pitchFamily="2" charset="-122"/>
                          <a:ea typeface="华文楷体" panose="02010600040101010101" pitchFamily="2" charset="-122"/>
                          <a:cs typeface="华文楷体" panose="02010600040101010101" pitchFamily="2" charset="-122"/>
                        </a:rPr>
                        <a:t>true/false</a:t>
                      </a:r>
                      <a:endParaRPr lang="en-US" altLang="en-US" sz="1000" b="0">
                        <a:latin typeface="华文楷体" panose="02010600040101010101" pitchFamily="2" charset="-122"/>
                        <a:ea typeface="华文楷体" panose="02010600040101010101" pitchFamily="2" charset="-122"/>
                        <a:cs typeface="华文楷体" panose="0201060004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r h="0">
                <a:tc>
                  <a:txBody>
                    <a:bodyPr/>
                    <a:p>
                      <a:pPr indent="0">
                        <a:buNone/>
                      </a:pPr>
                      <a:r>
                        <a:rPr lang="en-US" sz="1000" b="0">
                          <a:latin typeface="华文楷体" panose="02010600040101010101" pitchFamily="2" charset="-122"/>
                          <a:ea typeface="华文楷体" panose="02010600040101010101" pitchFamily="2" charset="-122"/>
                          <a:cs typeface="华文楷体" panose="02010600040101010101" pitchFamily="2" charset="-122"/>
                        </a:rPr>
                        <a:t>方法限定符</a:t>
                      </a:r>
                      <a:endParaRPr lang="en-US" altLang="en-US" sz="1000" b="0">
                        <a:latin typeface="华文楷体" panose="02010600040101010101" pitchFamily="2" charset="-122"/>
                        <a:ea typeface="华文楷体" panose="02010600040101010101" pitchFamily="2" charset="-122"/>
                        <a:cs typeface="华文楷体" panose="0201060004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gridSpan="2">
                  <a:txBody>
                    <a:bodyPr/>
                    <a:p>
                      <a:pPr indent="0">
                        <a:buNone/>
                      </a:pPr>
                      <a:r>
                        <a:rPr lang="en-US" sz="1000" b="0">
                          <a:latin typeface="华文楷体" panose="02010600040101010101" pitchFamily="2" charset="-122"/>
                          <a:ea typeface="华文楷体" panose="02010600040101010101" pitchFamily="2" charset="-122"/>
                          <a:cs typeface="华文楷体" panose="02010600040101010101" pitchFamily="2" charset="-122"/>
                        </a:rPr>
                        <a:t>public</a:t>
                      </a:r>
                      <a:endParaRPr lang="en-US" altLang="en-US" sz="1000" b="0">
                        <a:latin typeface="华文楷体" panose="02010600040101010101" pitchFamily="2" charset="-122"/>
                        <a:ea typeface="华文楷体" panose="02010600040101010101" pitchFamily="2" charset="-122"/>
                        <a:cs typeface="华文楷体" panose="0201060004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r h="0">
                <a:tc gridSpan="3">
                  <a:txBody>
                    <a:bodyPr/>
                    <a:p>
                      <a:pPr indent="0">
                        <a:buNone/>
                      </a:pPr>
                      <a:r>
                        <a:rPr lang="en-US" sz="1000" b="0">
                          <a:latin typeface="华文楷体" panose="02010600040101010101" pitchFamily="2" charset="-122"/>
                          <a:ea typeface="华文楷体" panose="02010600040101010101" pitchFamily="2" charset="-122"/>
                          <a:cs typeface="华文楷体" panose="02010600040101010101" pitchFamily="2" charset="-122"/>
                        </a:rPr>
                        <a:t>参数列表（参数名 / 类型 / 说明）</a:t>
                      </a:r>
                      <a:endParaRPr lang="en-US" altLang="en-US" sz="1000" b="0">
                        <a:latin typeface="华文楷体" panose="02010600040101010101" pitchFamily="2" charset="-122"/>
                        <a:ea typeface="华文楷体" panose="02010600040101010101" pitchFamily="2" charset="-122"/>
                        <a:cs typeface="华文楷体" panose="0201060004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r h="0">
                <a:tc>
                  <a:txBody>
                    <a:bodyPr/>
                    <a:p>
                      <a:pPr indent="0">
                        <a:buNone/>
                      </a:pPr>
                      <a:r>
                        <a:rPr lang="en-US" sz="1000" b="0">
                          <a:latin typeface="华文楷体" panose="02010600040101010101" pitchFamily="2" charset="-122"/>
                          <a:ea typeface="华文楷体" panose="02010600040101010101" pitchFamily="2" charset="-122"/>
                          <a:cs typeface="华文楷体" panose="02010600040101010101" pitchFamily="2" charset="-122"/>
                        </a:rPr>
                        <a:t>postId</a:t>
                      </a:r>
                      <a:endParaRPr lang="en-US" altLang="en-US" sz="1000" b="0">
                        <a:latin typeface="华文楷体" panose="02010600040101010101" pitchFamily="2" charset="-122"/>
                        <a:ea typeface="华文楷体" panose="02010600040101010101" pitchFamily="2" charset="-122"/>
                        <a:cs typeface="华文楷体" panose="0201060004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华文楷体" panose="02010600040101010101" pitchFamily="2" charset="-122"/>
                          <a:ea typeface="华文楷体" panose="02010600040101010101" pitchFamily="2" charset="-122"/>
                          <a:cs typeface="华文楷体" panose="02010600040101010101" pitchFamily="2" charset="-122"/>
                        </a:rPr>
                        <a:t>int</a:t>
                      </a:r>
                      <a:endParaRPr lang="en-US" altLang="en-US" sz="1000" b="0">
                        <a:latin typeface="华文楷体" panose="02010600040101010101" pitchFamily="2" charset="-122"/>
                        <a:ea typeface="华文楷体" panose="02010600040101010101" pitchFamily="2" charset="-122"/>
                        <a:cs typeface="华文楷体" panose="0201060004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华文楷体" panose="02010600040101010101" pitchFamily="2" charset="-122"/>
                          <a:ea typeface="华文楷体" panose="02010600040101010101" pitchFamily="2" charset="-122"/>
                          <a:cs typeface="华文楷体" panose="02010600040101010101" pitchFamily="2" charset="-122"/>
                        </a:rPr>
                        <a:t>要被收藏的帖子Id</a:t>
                      </a:r>
                      <a:endParaRPr lang="en-US" altLang="en-US" sz="1000" b="0">
                        <a:latin typeface="华文楷体" panose="02010600040101010101" pitchFamily="2" charset="-122"/>
                        <a:ea typeface="华文楷体" panose="02010600040101010101" pitchFamily="2" charset="-122"/>
                        <a:cs typeface="华文楷体" panose="0201060004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
        <p:nvSpPr>
          <p:cNvPr id="28" name="文本框 27"/>
          <p:cNvSpPr txBox="1"/>
          <p:nvPr/>
        </p:nvSpPr>
        <p:spPr>
          <a:xfrm>
            <a:off x="12573000" y="4686300"/>
            <a:ext cx="5080000" cy="1938020"/>
          </a:xfrm>
          <a:prstGeom prst="rect">
            <a:avLst/>
          </a:prstGeom>
          <a:noFill/>
          <a:ln w="9525">
            <a:noFill/>
          </a:ln>
        </p:spPr>
        <p:txBody>
          <a:bodyPr>
            <a:spAutoFit/>
          </a:bodyPr>
          <a:p>
            <a:pPr indent="0"/>
            <a:r>
              <a:rPr lang="en-US" sz="2400" b="1">
                <a:latin typeface="华文楷体" panose="02010600040101010101" pitchFamily="2" charset="-122"/>
                <a:ea typeface="微软雅黑" panose="020B0503020204020204" charset="-122"/>
                <a:cs typeface="Times New Roman" panose="02020603050405020304" charset="0"/>
              </a:rPr>
              <a:t>unstar</a:t>
            </a:r>
            <a:r>
              <a:rPr lang="zh-CN" b="0">
                <a:cs typeface="Songti SC" charset="0"/>
              </a:rPr>
              <a:t>方法签名：</a:t>
            </a:r>
            <a:r>
              <a:rPr lang="en-US" b="0">
                <a:latin typeface="华文楷体" panose="02010600040101010101" pitchFamily="2" charset="-122"/>
                <a:cs typeface="Songti SC" charset="0"/>
              </a:rPr>
              <a:t>public boolean unstar(int postId)</a:t>
            </a:r>
            <a:r>
              <a:rPr lang="zh-CN" b="0">
                <a:cs typeface="Songti SC" charset="0"/>
              </a:rPr>
              <a:t>功能说明：通过参数确定要被取消收藏的帖子，调用外部接口提供的方法进行记录。详细说明：</a:t>
            </a:r>
            <a:endParaRPr lang="zh-CN" altLang="en-US" b="0">
              <a:cs typeface="Songti SC" charset="0"/>
            </a:endParaRPr>
          </a:p>
        </p:txBody>
      </p:sp>
      <p:graphicFrame>
        <p:nvGraphicFramePr>
          <p:cNvPr id="29" name="表格 28"/>
          <p:cNvGraphicFramePr/>
          <p:nvPr>
            <p:custDataLst>
              <p:tags r:id="rId9"/>
            </p:custDataLst>
          </p:nvPr>
        </p:nvGraphicFramePr>
        <p:xfrm>
          <a:off x="12649200" y="6624320"/>
          <a:ext cx="3563620" cy="762000"/>
        </p:xfrm>
        <a:graphic>
          <a:graphicData uri="http://schemas.openxmlformats.org/drawingml/2006/table">
            <a:tbl>
              <a:tblPr/>
              <a:tblGrid>
                <a:gridCol w="850900"/>
                <a:gridCol w="912495"/>
                <a:gridCol w="1800225"/>
              </a:tblGrid>
              <a:tr h="0">
                <a:tc>
                  <a:txBody>
                    <a:bodyPr/>
                    <a:p>
                      <a:pPr indent="0">
                        <a:buNone/>
                      </a:pPr>
                      <a:r>
                        <a:rPr lang="en-US" sz="1000" b="0">
                          <a:latin typeface="华文楷体" panose="02010600040101010101" pitchFamily="2" charset="-122"/>
                          <a:ea typeface="华文楷体" panose="02010600040101010101" pitchFamily="2" charset="-122"/>
                          <a:cs typeface="华文楷体" panose="02010600040101010101" pitchFamily="2" charset="-122"/>
                        </a:rPr>
                        <a:t>返回类型</a:t>
                      </a:r>
                      <a:endParaRPr lang="en-US" altLang="en-US" sz="1000" b="0">
                        <a:latin typeface="华文楷体" panose="02010600040101010101" pitchFamily="2" charset="-122"/>
                        <a:ea typeface="华文楷体" panose="02010600040101010101" pitchFamily="2" charset="-122"/>
                        <a:cs typeface="华文楷体" panose="0201060004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gridSpan="2">
                  <a:txBody>
                    <a:bodyPr/>
                    <a:p>
                      <a:pPr indent="0">
                        <a:buNone/>
                      </a:pPr>
                      <a:r>
                        <a:rPr lang="en-US" sz="1000" b="0">
                          <a:latin typeface="华文楷体" panose="02010600040101010101" pitchFamily="2" charset="-122"/>
                          <a:ea typeface="华文楷体" panose="02010600040101010101" pitchFamily="2" charset="-122"/>
                          <a:cs typeface="华文楷体" panose="02010600040101010101" pitchFamily="2" charset="-122"/>
                        </a:rPr>
                        <a:t>boolean</a:t>
                      </a:r>
                      <a:endParaRPr lang="en-US" altLang="en-US" sz="1000" b="0">
                        <a:latin typeface="华文楷体" panose="02010600040101010101" pitchFamily="2" charset="-122"/>
                        <a:ea typeface="华文楷体" panose="02010600040101010101" pitchFamily="2" charset="-122"/>
                        <a:cs typeface="华文楷体" panose="0201060004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r h="152400">
                <a:tc>
                  <a:txBody>
                    <a:bodyPr/>
                    <a:p>
                      <a:pPr indent="0">
                        <a:buNone/>
                      </a:pPr>
                      <a:r>
                        <a:rPr lang="en-US" sz="1000" b="0">
                          <a:latin typeface="华文楷体" panose="02010600040101010101" pitchFamily="2" charset="-122"/>
                          <a:ea typeface="华文楷体" panose="02010600040101010101" pitchFamily="2" charset="-122"/>
                          <a:cs typeface="华文楷体" panose="02010600040101010101" pitchFamily="2" charset="-122"/>
                        </a:rPr>
                        <a:t>返回值</a:t>
                      </a:r>
                      <a:endParaRPr lang="en-US" altLang="en-US" sz="1000" b="0">
                        <a:latin typeface="华文楷体" panose="02010600040101010101" pitchFamily="2" charset="-122"/>
                        <a:ea typeface="华文楷体" panose="02010600040101010101" pitchFamily="2" charset="-122"/>
                        <a:cs typeface="华文楷体" panose="0201060004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gridSpan="2">
                  <a:txBody>
                    <a:bodyPr/>
                    <a:p>
                      <a:pPr indent="0">
                        <a:buNone/>
                      </a:pPr>
                      <a:r>
                        <a:rPr lang="en-US" sz="1000" b="0">
                          <a:latin typeface="华文楷体" panose="02010600040101010101" pitchFamily="2" charset="-122"/>
                          <a:ea typeface="华文楷体" panose="02010600040101010101" pitchFamily="2" charset="-122"/>
                          <a:cs typeface="华文楷体" panose="02010600040101010101" pitchFamily="2" charset="-122"/>
                        </a:rPr>
                        <a:t>true/false</a:t>
                      </a:r>
                      <a:endParaRPr lang="en-US" altLang="en-US" sz="1000" b="0">
                        <a:latin typeface="华文楷体" panose="02010600040101010101" pitchFamily="2" charset="-122"/>
                        <a:ea typeface="华文楷体" panose="02010600040101010101" pitchFamily="2" charset="-122"/>
                        <a:cs typeface="华文楷体" panose="0201060004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r h="152400">
                <a:tc>
                  <a:txBody>
                    <a:bodyPr/>
                    <a:p>
                      <a:pPr indent="0">
                        <a:buNone/>
                      </a:pPr>
                      <a:r>
                        <a:rPr lang="en-US" sz="1000" b="0">
                          <a:latin typeface="华文楷体" panose="02010600040101010101" pitchFamily="2" charset="-122"/>
                          <a:ea typeface="华文楷体" panose="02010600040101010101" pitchFamily="2" charset="-122"/>
                          <a:cs typeface="华文楷体" panose="02010600040101010101" pitchFamily="2" charset="-122"/>
                        </a:rPr>
                        <a:t>方法限定符</a:t>
                      </a:r>
                      <a:endParaRPr lang="en-US" altLang="en-US" sz="1000" b="0">
                        <a:latin typeface="华文楷体" panose="02010600040101010101" pitchFamily="2" charset="-122"/>
                        <a:ea typeface="华文楷体" panose="02010600040101010101" pitchFamily="2" charset="-122"/>
                        <a:cs typeface="华文楷体" panose="0201060004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gridSpan="2">
                  <a:txBody>
                    <a:bodyPr/>
                    <a:p>
                      <a:pPr indent="0">
                        <a:buNone/>
                      </a:pPr>
                      <a:r>
                        <a:rPr lang="en-US" sz="1000" b="0">
                          <a:latin typeface="华文楷体" panose="02010600040101010101" pitchFamily="2" charset="-122"/>
                          <a:ea typeface="华文楷体" panose="02010600040101010101" pitchFamily="2" charset="-122"/>
                          <a:cs typeface="华文楷体" panose="02010600040101010101" pitchFamily="2" charset="-122"/>
                        </a:rPr>
                        <a:t>public</a:t>
                      </a:r>
                      <a:endParaRPr lang="en-US" altLang="en-US" sz="1000" b="0">
                        <a:latin typeface="华文楷体" panose="02010600040101010101" pitchFamily="2" charset="-122"/>
                        <a:ea typeface="华文楷体" panose="02010600040101010101" pitchFamily="2" charset="-122"/>
                        <a:cs typeface="华文楷体" panose="0201060004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r h="0">
                <a:tc gridSpan="3">
                  <a:txBody>
                    <a:bodyPr/>
                    <a:p>
                      <a:pPr indent="0">
                        <a:buNone/>
                      </a:pPr>
                      <a:r>
                        <a:rPr lang="en-US" sz="1000" b="0">
                          <a:latin typeface="华文楷体" panose="02010600040101010101" pitchFamily="2" charset="-122"/>
                          <a:ea typeface="华文楷体" panose="02010600040101010101" pitchFamily="2" charset="-122"/>
                          <a:cs typeface="华文楷体" panose="02010600040101010101" pitchFamily="2" charset="-122"/>
                        </a:rPr>
                        <a:t>参数列表（参数名 / 类型 / 说明）</a:t>
                      </a:r>
                      <a:endParaRPr lang="en-US" altLang="en-US" sz="1000" b="0">
                        <a:latin typeface="华文楷体" panose="02010600040101010101" pitchFamily="2" charset="-122"/>
                        <a:ea typeface="华文楷体" panose="02010600040101010101" pitchFamily="2" charset="-122"/>
                        <a:cs typeface="华文楷体" panose="0201060004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r h="0">
                <a:tc>
                  <a:txBody>
                    <a:bodyPr/>
                    <a:p>
                      <a:pPr indent="0">
                        <a:buNone/>
                      </a:pPr>
                      <a:r>
                        <a:rPr lang="en-US" sz="1000" b="0">
                          <a:latin typeface="华文楷体" panose="02010600040101010101" pitchFamily="2" charset="-122"/>
                          <a:ea typeface="华文楷体" panose="02010600040101010101" pitchFamily="2" charset="-122"/>
                          <a:cs typeface="华文楷体" panose="02010600040101010101" pitchFamily="2" charset="-122"/>
                        </a:rPr>
                        <a:t>postId</a:t>
                      </a:r>
                      <a:endParaRPr lang="en-US" altLang="en-US" sz="1000" b="0">
                        <a:latin typeface="华文楷体" panose="02010600040101010101" pitchFamily="2" charset="-122"/>
                        <a:ea typeface="华文楷体" panose="02010600040101010101" pitchFamily="2" charset="-122"/>
                        <a:cs typeface="华文楷体" panose="0201060004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华文楷体" panose="02010600040101010101" pitchFamily="2" charset="-122"/>
                          <a:ea typeface="华文楷体" panose="02010600040101010101" pitchFamily="2" charset="-122"/>
                          <a:cs typeface="华文楷体" panose="02010600040101010101" pitchFamily="2" charset="-122"/>
                        </a:rPr>
                        <a:t>int</a:t>
                      </a:r>
                      <a:endParaRPr lang="en-US" altLang="en-US" sz="1000" b="0">
                        <a:latin typeface="华文楷体" panose="02010600040101010101" pitchFamily="2" charset="-122"/>
                        <a:ea typeface="华文楷体" panose="02010600040101010101" pitchFamily="2" charset="-122"/>
                        <a:cs typeface="华文楷体" panose="0201060004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华文楷体" panose="02010600040101010101" pitchFamily="2" charset="-122"/>
                          <a:ea typeface="华文楷体" panose="02010600040101010101" pitchFamily="2" charset="-122"/>
                          <a:cs typeface="华文楷体" panose="02010600040101010101" pitchFamily="2" charset="-122"/>
                        </a:rPr>
                        <a:t>要被取消收藏的帖子Id</a:t>
                      </a:r>
                      <a:endParaRPr lang="en-US" altLang="en-US" sz="1000" b="0">
                        <a:latin typeface="华文楷体" panose="02010600040101010101" pitchFamily="2" charset="-122"/>
                        <a:ea typeface="华文楷体" panose="02010600040101010101" pitchFamily="2" charset="-122"/>
                        <a:cs typeface="华文楷体" panose="0201060004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
        <p:nvSpPr>
          <p:cNvPr id="30" name="文本框 29"/>
          <p:cNvSpPr txBox="1"/>
          <p:nvPr/>
        </p:nvSpPr>
        <p:spPr>
          <a:xfrm>
            <a:off x="12649200" y="7171690"/>
            <a:ext cx="5080000" cy="2214880"/>
          </a:xfrm>
          <a:prstGeom prst="rect">
            <a:avLst/>
          </a:prstGeom>
          <a:noFill/>
          <a:ln w="9525">
            <a:noFill/>
          </a:ln>
        </p:spPr>
        <p:txBody>
          <a:bodyPr>
            <a:spAutoFit/>
          </a:bodyPr>
          <a:p>
            <a:pPr indent="0"/>
            <a:r>
              <a:rPr lang="en-US" sz="2400" b="1">
                <a:latin typeface="华文楷体" panose="02010600040101010101" pitchFamily="2" charset="-122"/>
                <a:ea typeface="微软雅黑" panose="020B0503020204020204" charset="-122"/>
                <a:cs typeface="Times New Roman" panose="02020603050405020304" charset="0"/>
              </a:rPr>
              <a:t>selectPostList</a:t>
            </a:r>
            <a:r>
              <a:rPr lang="zh-CN" b="0">
                <a:cs typeface="Songti SC" charset="0"/>
              </a:rPr>
              <a:t>方法签名：</a:t>
            </a:r>
            <a:r>
              <a:rPr lang="en-US" b="0">
                <a:latin typeface="华文楷体" panose="02010600040101010101" pitchFamily="2" charset="-122"/>
                <a:cs typeface="Songti SC" charset="0"/>
              </a:rPr>
              <a:t>public List&lt;Post&gt; selectPostList(Map selectWrapper)</a:t>
            </a:r>
            <a:r>
              <a:rPr lang="zh-CN" b="0">
                <a:cs typeface="Songti SC" charset="0"/>
              </a:rPr>
              <a:t>功能说明：通过传入的selectWrapper查询符合条件的</a:t>
            </a:r>
            <a:r>
              <a:rPr lang="en-US" b="0">
                <a:latin typeface="华文楷体" panose="02010600040101010101" pitchFamily="2" charset="-122"/>
                <a:cs typeface="Songti SC" charset="0"/>
              </a:rPr>
              <a:t>Post</a:t>
            </a:r>
            <a:r>
              <a:rPr lang="zh-CN" b="0">
                <a:cs typeface="Songti SC" charset="0"/>
              </a:rPr>
              <a:t>列表并返回详细说明：</a:t>
            </a:r>
            <a:endParaRPr lang="zh-CN" altLang="en-US" b="0">
              <a:cs typeface="Songti SC" charset="0"/>
            </a:endParaRPr>
          </a:p>
        </p:txBody>
      </p:sp>
      <p:graphicFrame>
        <p:nvGraphicFramePr>
          <p:cNvPr id="31" name="表格 30"/>
          <p:cNvGraphicFramePr/>
          <p:nvPr>
            <p:custDataLst>
              <p:tags r:id="rId10"/>
            </p:custDataLst>
          </p:nvPr>
        </p:nvGraphicFramePr>
        <p:xfrm>
          <a:off x="12725400" y="9386570"/>
          <a:ext cx="3287395" cy="914400"/>
        </p:xfrm>
        <a:graphic>
          <a:graphicData uri="http://schemas.openxmlformats.org/drawingml/2006/table">
            <a:tbl>
              <a:tblPr/>
              <a:tblGrid>
                <a:gridCol w="784860"/>
                <a:gridCol w="842010"/>
                <a:gridCol w="1660525"/>
              </a:tblGrid>
              <a:tr h="152400">
                <a:tc>
                  <a:txBody>
                    <a:bodyPr/>
                    <a:p>
                      <a:pPr indent="0">
                        <a:buNone/>
                      </a:pPr>
                      <a:r>
                        <a:rPr lang="en-US" sz="1000" b="0">
                          <a:latin typeface="华文楷体" panose="02010600040101010101" pitchFamily="2" charset="-122"/>
                          <a:ea typeface="华文楷体" panose="02010600040101010101" pitchFamily="2" charset="-122"/>
                          <a:cs typeface="华文楷体" panose="02010600040101010101" pitchFamily="2" charset="-122"/>
                        </a:rPr>
                        <a:t>返回类型</a:t>
                      </a:r>
                      <a:endParaRPr lang="en-US" altLang="en-US" sz="1000" b="0">
                        <a:latin typeface="华文楷体" panose="02010600040101010101" pitchFamily="2" charset="-122"/>
                        <a:ea typeface="华文楷体" panose="02010600040101010101" pitchFamily="2" charset="-122"/>
                        <a:cs typeface="华文楷体" panose="0201060004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gridSpan="2">
                  <a:txBody>
                    <a:bodyPr/>
                    <a:p>
                      <a:pPr indent="0">
                        <a:buNone/>
                      </a:pPr>
                      <a:r>
                        <a:rPr lang="en-US" sz="1000" b="0">
                          <a:latin typeface="华文楷体" panose="02010600040101010101" pitchFamily="2" charset="-122"/>
                          <a:ea typeface="华文楷体" panose="02010600040101010101" pitchFamily="2" charset="-122"/>
                          <a:cs typeface="华文楷体" panose="02010600040101010101" pitchFamily="2" charset="-122"/>
                        </a:rPr>
                        <a:t>List&lt;Post&gt;</a:t>
                      </a:r>
                      <a:endParaRPr lang="en-US" altLang="en-US" sz="1000" b="0">
                        <a:latin typeface="华文楷体" panose="02010600040101010101" pitchFamily="2" charset="-122"/>
                        <a:ea typeface="华文楷体" panose="02010600040101010101" pitchFamily="2" charset="-122"/>
                        <a:cs typeface="华文楷体" panose="0201060004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r h="152400">
                <a:tc>
                  <a:txBody>
                    <a:bodyPr/>
                    <a:p>
                      <a:pPr indent="0">
                        <a:buNone/>
                      </a:pPr>
                      <a:r>
                        <a:rPr lang="en-US" sz="1000" b="0">
                          <a:latin typeface="华文楷体" panose="02010600040101010101" pitchFamily="2" charset="-122"/>
                          <a:ea typeface="华文楷体" panose="02010600040101010101" pitchFamily="2" charset="-122"/>
                          <a:cs typeface="华文楷体" panose="02010600040101010101" pitchFamily="2" charset="-122"/>
                        </a:rPr>
                        <a:t>返回值</a:t>
                      </a:r>
                      <a:endParaRPr lang="en-US" altLang="en-US" sz="1000" b="0">
                        <a:latin typeface="华文楷体" panose="02010600040101010101" pitchFamily="2" charset="-122"/>
                        <a:ea typeface="华文楷体" panose="02010600040101010101" pitchFamily="2" charset="-122"/>
                        <a:cs typeface="华文楷体" panose="0201060004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gridSpan="2">
                  <a:txBody>
                    <a:bodyPr/>
                    <a:p>
                      <a:pPr indent="0">
                        <a:buNone/>
                      </a:pPr>
                      <a:r>
                        <a:rPr lang="en-US" sz="1000" b="0">
                          <a:latin typeface="华文楷体" panose="02010600040101010101" pitchFamily="2" charset="-122"/>
                          <a:ea typeface="华文楷体" panose="02010600040101010101" pitchFamily="2" charset="-122"/>
                          <a:cs typeface="华文楷体" panose="02010600040101010101" pitchFamily="2" charset="-122"/>
                        </a:rPr>
                        <a:t>符合条件的Post列表</a:t>
                      </a:r>
                      <a:endParaRPr lang="en-US" altLang="en-US" sz="1000" b="0">
                        <a:latin typeface="华文楷体" panose="02010600040101010101" pitchFamily="2" charset="-122"/>
                        <a:ea typeface="华文楷体" panose="02010600040101010101" pitchFamily="2" charset="-122"/>
                        <a:cs typeface="华文楷体" panose="0201060004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r h="0">
                <a:tc>
                  <a:txBody>
                    <a:bodyPr/>
                    <a:p>
                      <a:pPr indent="0">
                        <a:buNone/>
                      </a:pPr>
                      <a:r>
                        <a:rPr lang="en-US" sz="1000" b="0">
                          <a:latin typeface="华文楷体" panose="02010600040101010101" pitchFamily="2" charset="-122"/>
                          <a:ea typeface="华文楷体" panose="02010600040101010101" pitchFamily="2" charset="-122"/>
                          <a:cs typeface="华文楷体" panose="02010600040101010101" pitchFamily="2" charset="-122"/>
                        </a:rPr>
                        <a:t>方法限定符</a:t>
                      </a:r>
                      <a:endParaRPr lang="en-US" altLang="en-US" sz="1000" b="0">
                        <a:latin typeface="华文楷体" panose="02010600040101010101" pitchFamily="2" charset="-122"/>
                        <a:ea typeface="华文楷体" panose="02010600040101010101" pitchFamily="2" charset="-122"/>
                        <a:cs typeface="华文楷体" panose="0201060004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gridSpan="2">
                  <a:txBody>
                    <a:bodyPr/>
                    <a:p>
                      <a:pPr indent="0">
                        <a:buNone/>
                      </a:pPr>
                      <a:r>
                        <a:rPr lang="en-US" sz="1000" b="0">
                          <a:latin typeface="华文楷体" panose="02010600040101010101" pitchFamily="2" charset="-122"/>
                          <a:ea typeface="华文楷体" panose="02010600040101010101" pitchFamily="2" charset="-122"/>
                          <a:cs typeface="华文楷体" panose="02010600040101010101" pitchFamily="2" charset="-122"/>
                        </a:rPr>
                        <a:t>public</a:t>
                      </a:r>
                      <a:endParaRPr lang="en-US" altLang="en-US" sz="1000" b="0">
                        <a:latin typeface="华文楷体" panose="02010600040101010101" pitchFamily="2" charset="-122"/>
                        <a:ea typeface="华文楷体" panose="02010600040101010101" pitchFamily="2" charset="-122"/>
                        <a:cs typeface="华文楷体" panose="0201060004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r h="0">
                <a:tc gridSpan="3">
                  <a:txBody>
                    <a:bodyPr/>
                    <a:p>
                      <a:pPr indent="0">
                        <a:buNone/>
                      </a:pPr>
                      <a:r>
                        <a:rPr lang="en-US" sz="1000" b="0">
                          <a:latin typeface="华文楷体" panose="02010600040101010101" pitchFamily="2" charset="-122"/>
                          <a:ea typeface="华文楷体" panose="02010600040101010101" pitchFamily="2" charset="-122"/>
                          <a:cs typeface="华文楷体" panose="02010600040101010101" pitchFamily="2" charset="-122"/>
                        </a:rPr>
                        <a:t>参数列表（参数名 / 类型 / 说明）</a:t>
                      </a:r>
                      <a:endParaRPr lang="en-US" altLang="en-US" sz="1000" b="0">
                        <a:latin typeface="华文楷体" panose="02010600040101010101" pitchFamily="2" charset="-122"/>
                        <a:ea typeface="华文楷体" panose="02010600040101010101" pitchFamily="2" charset="-122"/>
                        <a:cs typeface="华文楷体" panose="0201060004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r h="0">
                <a:tc>
                  <a:txBody>
                    <a:bodyPr/>
                    <a:p>
                      <a:pPr indent="0">
                        <a:buNone/>
                      </a:pPr>
                      <a:r>
                        <a:rPr lang="en-US" sz="1000" b="0">
                          <a:latin typeface="华文楷体" panose="02010600040101010101" pitchFamily="2" charset="-122"/>
                          <a:ea typeface="华文楷体" panose="02010600040101010101" pitchFamily="2" charset="-122"/>
                          <a:cs typeface="华文楷体" panose="02010600040101010101" pitchFamily="2" charset="-122"/>
                        </a:rPr>
                        <a:t>selectWrapper</a:t>
                      </a:r>
                      <a:endParaRPr lang="en-US" altLang="en-US" sz="1000" b="0">
                        <a:latin typeface="华文楷体" panose="02010600040101010101" pitchFamily="2" charset="-122"/>
                        <a:ea typeface="华文楷体" panose="02010600040101010101" pitchFamily="2" charset="-122"/>
                        <a:cs typeface="华文楷体" panose="0201060004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华文楷体" panose="02010600040101010101" pitchFamily="2" charset="-122"/>
                          <a:ea typeface="华文楷体" panose="02010600040101010101" pitchFamily="2" charset="-122"/>
                          <a:cs typeface="华文楷体" panose="02010600040101010101" pitchFamily="2" charset="-122"/>
                        </a:rPr>
                        <a:t>Map</a:t>
                      </a:r>
                      <a:endParaRPr lang="en-US" altLang="en-US" sz="1000" b="0">
                        <a:latin typeface="华文楷体" panose="02010600040101010101" pitchFamily="2" charset="-122"/>
                        <a:ea typeface="华文楷体" panose="02010600040101010101" pitchFamily="2" charset="-122"/>
                        <a:cs typeface="华文楷体" panose="0201060004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华文楷体" panose="02010600040101010101" pitchFamily="2" charset="-122"/>
                          <a:ea typeface="华文楷体" panose="02010600040101010101" pitchFamily="2" charset="-122"/>
                          <a:cs typeface="华文楷体" panose="02010600040101010101" pitchFamily="2" charset="-122"/>
                        </a:rPr>
                        <a:t>查询条件——通过键值映射</a:t>
                      </a:r>
                      <a:endParaRPr lang="en-US" altLang="en-US" sz="1000" b="0">
                        <a:latin typeface="华文楷体" panose="02010600040101010101" pitchFamily="2" charset="-122"/>
                        <a:ea typeface="华文楷体" panose="02010600040101010101" pitchFamily="2" charset="-122"/>
                        <a:cs typeface="华文楷体" panose="0201060004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
        <p:nvSpPr>
          <p:cNvPr id="32" name="文本框 31"/>
          <p:cNvSpPr txBox="1"/>
          <p:nvPr/>
        </p:nvSpPr>
        <p:spPr>
          <a:xfrm>
            <a:off x="6604000" y="14981555"/>
            <a:ext cx="5080000" cy="645160"/>
          </a:xfrm>
          <a:prstGeom prst="rect">
            <a:avLst/>
          </a:prstGeom>
          <a:noFill/>
          <a:ln w="9525">
            <a:noFill/>
          </a:ln>
        </p:spPr>
        <p:txBody>
          <a:bodyPr>
            <a:spAutoFit/>
          </a:bodyPr>
          <a:p>
            <a:pPr indent="0"/>
            <a:r>
              <a:rPr lang="en-US" b="0">
                <a:latin typeface="华文楷体" panose="02010600040101010101" pitchFamily="2" charset="-122"/>
                <a:ea typeface="微软雅黑" panose="020B0503020204020204" charset="-122"/>
                <a:cs typeface="Times New Roman" panose="02020603050405020304" charset="0"/>
              </a:rPr>
              <a:t> </a:t>
            </a:r>
            <a:endParaRPr lang="en-US" altLang="en-US" b="0">
              <a:latin typeface="华文楷体" panose="02010600040101010101" pitchFamily="2" charset="-122"/>
              <a:ea typeface="微软雅黑" panose="020B0503020204020204" charset="-122"/>
              <a:cs typeface="Times New Roman" panose="02020603050405020304" charset="0"/>
            </a:endParaRPr>
          </a:p>
        </p:txBody>
      </p:sp>
      <p:graphicFrame>
        <p:nvGraphicFramePr>
          <p:cNvPr id="33" name="表格 32"/>
          <p:cNvGraphicFramePr/>
          <p:nvPr>
            <p:custDataLst>
              <p:tags r:id="rId11"/>
            </p:custDataLst>
          </p:nvPr>
        </p:nvGraphicFramePr>
        <p:xfrm>
          <a:off x="8596630" y="5229225"/>
          <a:ext cx="3495675" cy="457200"/>
        </p:xfrm>
        <a:graphic>
          <a:graphicData uri="http://schemas.openxmlformats.org/drawingml/2006/table">
            <a:tbl>
              <a:tblPr/>
              <a:tblGrid>
                <a:gridCol w="834390"/>
                <a:gridCol w="2661285"/>
              </a:tblGrid>
              <a:tr h="0">
                <a:tc>
                  <a:txBody>
                    <a:bodyPr/>
                    <a:p>
                      <a:pPr indent="0">
                        <a:buNone/>
                      </a:pPr>
                      <a:r>
                        <a:rPr lang="en-US" sz="1000" b="0">
                          <a:latin typeface="华文楷体" panose="02010600040101010101" pitchFamily="2" charset="-122"/>
                          <a:ea typeface="华文楷体" panose="02010600040101010101" pitchFamily="2" charset="-122"/>
                          <a:cs typeface="华文楷体" panose="02010600040101010101" pitchFamily="2" charset="-122"/>
                        </a:rPr>
                        <a:t>返回类型</a:t>
                      </a:r>
                      <a:endParaRPr lang="en-US" altLang="en-US" sz="1000" b="0">
                        <a:latin typeface="华文楷体" panose="02010600040101010101" pitchFamily="2" charset="-122"/>
                        <a:ea typeface="华文楷体" panose="02010600040101010101" pitchFamily="2" charset="-122"/>
                        <a:cs typeface="华文楷体" panose="0201060004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华文楷体" panose="02010600040101010101" pitchFamily="2" charset="-122"/>
                          <a:ea typeface="华文楷体" panose="02010600040101010101" pitchFamily="2" charset="-122"/>
                          <a:cs typeface="华文楷体" panose="02010600040101010101" pitchFamily="2" charset="-122"/>
                        </a:rPr>
                        <a:t>boolean</a:t>
                      </a:r>
                      <a:endParaRPr lang="en-US" altLang="en-US" sz="1000" b="0">
                        <a:latin typeface="华文楷体" panose="02010600040101010101" pitchFamily="2" charset="-122"/>
                        <a:ea typeface="华文楷体" panose="02010600040101010101" pitchFamily="2" charset="-122"/>
                        <a:cs typeface="华文楷体" panose="0201060004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1000" b="0">
                          <a:latin typeface="华文楷体" panose="02010600040101010101" pitchFamily="2" charset="-122"/>
                          <a:ea typeface="华文楷体" panose="02010600040101010101" pitchFamily="2" charset="-122"/>
                          <a:cs typeface="华文楷体" panose="02010600040101010101" pitchFamily="2" charset="-122"/>
                        </a:rPr>
                        <a:t>返回值</a:t>
                      </a:r>
                      <a:endParaRPr lang="en-US" altLang="en-US" sz="1000" b="0">
                        <a:latin typeface="华文楷体" panose="02010600040101010101" pitchFamily="2" charset="-122"/>
                        <a:ea typeface="华文楷体" panose="02010600040101010101" pitchFamily="2" charset="-122"/>
                        <a:cs typeface="华文楷体" panose="0201060004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华文楷体" panose="02010600040101010101" pitchFamily="2" charset="-122"/>
                          <a:ea typeface="华文楷体" panose="02010600040101010101" pitchFamily="2" charset="-122"/>
                          <a:cs typeface="华文楷体" panose="02010600040101010101" pitchFamily="2" charset="-122"/>
                        </a:rPr>
                        <a:t>true/false</a:t>
                      </a:r>
                      <a:endParaRPr lang="en-US" altLang="en-US" sz="1000" b="0">
                        <a:latin typeface="华文楷体" panose="02010600040101010101" pitchFamily="2" charset="-122"/>
                        <a:ea typeface="华文楷体" panose="02010600040101010101" pitchFamily="2" charset="-122"/>
                        <a:cs typeface="华文楷体" panose="0201060004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1000" b="0">
                          <a:latin typeface="华文楷体" panose="02010600040101010101" pitchFamily="2" charset="-122"/>
                          <a:ea typeface="华文楷体" panose="02010600040101010101" pitchFamily="2" charset="-122"/>
                          <a:cs typeface="华文楷体" panose="02010600040101010101" pitchFamily="2" charset="-122"/>
                        </a:rPr>
                        <a:t>方法限定符</a:t>
                      </a:r>
                      <a:endParaRPr lang="en-US" altLang="en-US" sz="1000" b="0">
                        <a:latin typeface="华文楷体" panose="02010600040101010101" pitchFamily="2" charset="-122"/>
                        <a:ea typeface="华文楷体" panose="02010600040101010101" pitchFamily="2" charset="-122"/>
                        <a:cs typeface="华文楷体" panose="0201060004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华文楷体" panose="02010600040101010101" pitchFamily="2" charset="-122"/>
                          <a:ea typeface="华文楷体" panose="02010600040101010101" pitchFamily="2" charset="-122"/>
                          <a:cs typeface="华文楷体" panose="02010600040101010101" pitchFamily="2" charset="-122"/>
                        </a:rPr>
                        <a:t>public</a:t>
                      </a:r>
                      <a:endParaRPr lang="en-US" altLang="en-US" sz="1000" b="0">
                        <a:latin typeface="华文楷体" panose="02010600040101010101" pitchFamily="2" charset="-122"/>
                        <a:ea typeface="华文楷体" panose="02010600040101010101" pitchFamily="2" charset="-122"/>
                        <a:cs typeface="华文楷体" panose="0201060004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515423" y="-5633065"/>
            <a:ext cx="26785445" cy="20442086"/>
            <a:chOff x="0" y="0"/>
            <a:chExt cx="35713927" cy="27256115"/>
          </a:xfrm>
        </p:grpSpPr>
        <p:sp>
          <p:nvSpPr>
            <p:cNvPr id="3" name="Freeform 3"/>
            <p:cNvSpPr/>
            <p:nvPr/>
          </p:nvSpPr>
          <p:spPr>
            <a:xfrm rot="-5400000">
              <a:off x="9440965" y="-5164341"/>
              <a:ext cx="17607669" cy="27936350"/>
            </a:xfrm>
            <a:custGeom>
              <a:avLst/>
              <a:gdLst/>
              <a:ahLst/>
              <a:cxnLst/>
              <a:rect l="l" t="t" r="r" b="b"/>
              <a:pathLst>
                <a:path w="17607669" h="27936350">
                  <a:moveTo>
                    <a:pt x="0" y="0"/>
                  </a:moveTo>
                  <a:lnTo>
                    <a:pt x="17607669" y="0"/>
                  </a:lnTo>
                  <a:lnTo>
                    <a:pt x="17607669" y="27936351"/>
                  </a:lnTo>
                  <a:lnTo>
                    <a:pt x="0" y="27936351"/>
                  </a:lnTo>
                  <a:lnTo>
                    <a:pt x="0" y="0"/>
                  </a:lnTo>
                  <a:close/>
                </a:path>
              </a:pathLst>
            </a:custGeom>
            <a:blipFill>
              <a:blip r:embed="rId1"/>
              <a:stretch>
                <a:fillRect/>
              </a:stretch>
            </a:blipFill>
          </p:spPr>
        </p:sp>
        <p:sp>
          <p:nvSpPr>
            <p:cNvPr id="4" name="Freeform 4"/>
            <p:cNvSpPr/>
            <p:nvPr/>
          </p:nvSpPr>
          <p:spPr>
            <a:xfrm rot="-5400000">
              <a:off x="22416472" y="4310214"/>
              <a:ext cx="13297454" cy="13297454"/>
            </a:xfrm>
            <a:custGeom>
              <a:avLst/>
              <a:gdLst/>
              <a:ahLst/>
              <a:cxnLst/>
              <a:rect l="l" t="t" r="r" b="b"/>
              <a:pathLst>
                <a:path w="13297454" h="13297454">
                  <a:moveTo>
                    <a:pt x="0" y="0"/>
                  </a:moveTo>
                  <a:lnTo>
                    <a:pt x="13297455" y="0"/>
                  </a:lnTo>
                  <a:lnTo>
                    <a:pt x="13297455" y="13297455"/>
                  </a:lnTo>
                  <a:lnTo>
                    <a:pt x="0" y="13297455"/>
                  </a:lnTo>
                  <a:lnTo>
                    <a:pt x="0" y="0"/>
                  </a:lnTo>
                  <a:close/>
                </a:path>
              </a:pathLst>
            </a:custGeom>
            <a:blipFill>
              <a:blip r:embed="rId2"/>
              <a:stretch>
                <a:fillRect/>
              </a:stretch>
            </a:blipFill>
          </p:spPr>
        </p:sp>
        <p:sp>
          <p:nvSpPr>
            <p:cNvPr id="5" name="Freeform 5"/>
            <p:cNvSpPr/>
            <p:nvPr/>
          </p:nvSpPr>
          <p:spPr>
            <a:xfrm>
              <a:off x="0" y="16094606"/>
              <a:ext cx="11161508" cy="11161508"/>
            </a:xfrm>
            <a:custGeom>
              <a:avLst/>
              <a:gdLst/>
              <a:ahLst/>
              <a:cxnLst/>
              <a:rect l="l" t="t" r="r" b="b"/>
              <a:pathLst>
                <a:path w="11161508" h="11161508">
                  <a:moveTo>
                    <a:pt x="0" y="0"/>
                  </a:moveTo>
                  <a:lnTo>
                    <a:pt x="11161508" y="0"/>
                  </a:lnTo>
                  <a:lnTo>
                    <a:pt x="11161508" y="11161509"/>
                  </a:lnTo>
                  <a:lnTo>
                    <a:pt x="0" y="11161509"/>
                  </a:lnTo>
                  <a:lnTo>
                    <a:pt x="0" y="0"/>
                  </a:lnTo>
                  <a:close/>
                </a:path>
              </a:pathLst>
            </a:custGeom>
            <a:blipFill>
              <a:blip r:embed="rId2"/>
              <a:stretch>
                <a:fillRect/>
              </a:stretch>
            </a:blipFill>
          </p:spPr>
        </p:sp>
      </p:grpSp>
      <p:grpSp>
        <p:nvGrpSpPr>
          <p:cNvPr id="6" name="Group 6"/>
          <p:cNvGrpSpPr/>
          <p:nvPr/>
        </p:nvGrpSpPr>
        <p:grpSpPr>
          <a:xfrm>
            <a:off x="618025" y="737290"/>
            <a:ext cx="16518549" cy="9002350"/>
            <a:chOff x="-104096" y="-123825"/>
            <a:chExt cx="4274726" cy="1978367"/>
          </a:xfrm>
        </p:grpSpPr>
        <p:sp>
          <p:nvSpPr>
            <p:cNvPr id="7" name="Freeform 7"/>
            <p:cNvSpPr/>
            <p:nvPr/>
          </p:nvSpPr>
          <p:spPr>
            <a:xfrm>
              <a:off x="-104096" y="-15649"/>
              <a:ext cx="4274726" cy="1870191"/>
            </a:xfrm>
            <a:custGeom>
              <a:avLst/>
              <a:gdLst/>
              <a:ahLst/>
              <a:cxnLst/>
              <a:rect l="l" t="t" r="r" b="b"/>
              <a:pathLst>
                <a:path w="4274726" h="1870191">
                  <a:moveTo>
                    <a:pt x="21465" y="0"/>
                  </a:moveTo>
                  <a:lnTo>
                    <a:pt x="4253261" y="0"/>
                  </a:lnTo>
                  <a:cubicBezTo>
                    <a:pt x="4265116" y="0"/>
                    <a:pt x="4274726" y="9610"/>
                    <a:pt x="4274726" y="21465"/>
                  </a:cubicBezTo>
                  <a:lnTo>
                    <a:pt x="4274726" y="1848727"/>
                  </a:lnTo>
                  <a:cubicBezTo>
                    <a:pt x="4274726" y="1860581"/>
                    <a:pt x="4265116" y="1870191"/>
                    <a:pt x="4253261" y="1870191"/>
                  </a:cubicBezTo>
                  <a:lnTo>
                    <a:pt x="21465" y="1870191"/>
                  </a:lnTo>
                  <a:cubicBezTo>
                    <a:pt x="9610" y="1870191"/>
                    <a:pt x="0" y="1860581"/>
                    <a:pt x="0" y="1848727"/>
                  </a:cubicBezTo>
                  <a:lnTo>
                    <a:pt x="0" y="21465"/>
                  </a:lnTo>
                  <a:cubicBezTo>
                    <a:pt x="0" y="9610"/>
                    <a:pt x="9610" y="0"/>
                    <a:pt x="21465" y="0"/>
                  </a:cubicBezTo>
                  <a:close/>
                </a:path>
              </a:pathLst>
            </a:custGeom>
            <a:solidFill>
              <a:srgbClr val="FFFFFF"/>
            </a:solidFill>
          </p:spPr>
        </p:sp>
        <p:sp>
          <p:nvSpPr>
            <p:cNvPr id="8" name="TextBox 8"/>
            <p:cNvSpPr txBox="1"/>
            <p:nvPr/>
          </p:nvSpPr>
          <p:spPr>
            <a:xfrm>
              <a:off x="0" y="-123825"/>
              <a:ext cx="812800" cy="936625"/>
            </a:xfrm>
            <a:prstGeom prst="rect">
              <a:avLst/>
            </a:prstGeom>
          </p:spPr>
          <p:txBody>
            <a:bodyPr lIns="50800" tIns="50800" rIns="50800" bIns="50800" rtlCol="0" anchor="ctr"/>
            <a:lstStyle/>
            <a:p>
              <a:pPr algn="ctr">
                <a:lnSpc>
                  <a:spcPts val="3500"/>
                </a:lnSpc>
              </a:pPr>
            </a:p>
          </p:txBody>
        </p:sp>
      </p:grpSp>
      <p:sp>
        <p:nvSpPr>
          <p:cNvPr id="9" name="TextBox 9"/>
          <p:cNvSpPr txBox="1"/>
          <p:nvPr/>
        </p:nvSpPr>
        <p:spPr>
          <a:xfrm>
            <a:off x="762000" y="251152"/>
            <a:ext cx="16230600" cy="1076960"/>
          </a:xfrm>
          <a:prstGeom prst="rect">
            <a:avLst/>
          </a:prstGeom>
        </p:spPr>
        <p:txBody>
          <a:bodyPr lIns="0" tIns="0" rIns="0" bIns="0" rtlCol="0" anchor="t">
            <a:spAutoFit/>
          </a:bodyPr>
          <a:lstStyle/>
          <a:p>
            <a:pPr marL="1079500" lvl="1" indent="-539750">
              <a:lnSpc>
                <a:spcPts val="8400"/>
              </a:lnSpc>
              <a:buFont typeface="Arial" panose="020B0604020202020204"/>
              <a:buChar char="•"/>
            </a:pPr>
            <a:r>
              <a:rPr lang="zh-CN" altLang="en-US" sz="5000" spc="459" dirty="0">
                <a:solidFill>
                  <a:srgbClr val="FFFFFF"/>
                </a:solidFill>
                <a:latin typeface="宋体" panose="02010600030101010101" pitchFamily="2" charset="-122"/>
                <a:ea typeface="宋体" panose="02010600030101010101" pitchFamily="2" charset="-122"/>
              </a:rPr>
              <a:t>类详细设计：以健康论坛微服务为例</a:t>
            </a:r>
            <a:endParaRPr lang="zh-CN" altLang="en-US" sz="5000" spc="459" dirty="0">
              <a:solidFill>
                <a:srgbClr val="FFFFFF"/>
              </a:solidFill>
              <a:latin typeface="宋体" panose="02010600030101010101" pitchFamily="2" charset="-122"/>
              <a:ea typeface="宋体" panose="02010600030101010101" pitchFamily="2" charset="-122"/>
            </a:endParaRPr>
          </a:p>
        </p:txBody>
      </p:sp>
      <p:sp>
        <p:nvSpPr>
          <p:cNvPr id="10" name="Freeform 10"/>
          <p:cNvSpPr/>
          <p:nvPr/>
        </p:nvSpPr>
        <p:spPr>
          <a:xfrm>
            <a:off x="14072646" y="737289"/>
            <a:ext cx="3844517" cy="824811"/>
          </a:xfrm>
          <a:custGeom>
            <a:avLst/>
            <a:gdLst/>
            <a:ahLst/>
            <a:cxnLst/>
            <a:rect l="l" t="t" r="r" b="b"/>
            <a:pathLst>
              <a:path w="4315603" h="842069">
                <a:moveTo>
                  <a:pt x="0" y="0"/>
                </a:moveTo>
                <a:lnTo>
                  <a:pt x="4315603" y="0"/>
                </a:lnTo>
                <a:lnTo>
                  <a:pt x="4315603" y="842069"/>
                </a:lnTo>
                <a:lnTo>
                  <a:pt x="0" y="842069"/>
                </a:lnTo>
                <a:lnTo>
                  <a:pt x="0" y="0"/>
                </a:lnTo>
                <a:close/>
              </a:path>
            </a:pathLst>
          </a:custGeom>
          <a:blipFill>
            <a:blip r:embed="rId3"/>
            <a:stretch>
              <a:fillRect/>
            </a:stretch>
          </a:blipFill>
        </p:spPr>
      </p:sp>
      <p:sp>
        <p:nvSpPr>
          <p:cNvPr id="12" name="文本框 11"/>
          <p:cNvSpPr txBox="1"/>
          <p:nvPr/>
        </p:nvSpPr>
        <p:spPr>
          <a:xfrm>
            <a:off x="9677400" y="1562100"/>
            <a:ext cx="7054215" cy="810260"/>
          </a:xfrm>
          <a:prstGeom prst="rect">
            <a:avLst/>
          </a:prstGeom>
          <a:noFill/>
        </p:spPr>
        <p:txBody>
          <a:bodyPr wrap="square" rtlCol="0">
            <a:noAutofit/>
          </a:bodyPr>
          <a:lstStyle/>
          <a:p>
            <a:pPr indent="0">
              <a:buFont typeface="Arial" panose="020B0604020202020204" pitchFamily="34" charset="0"/>
              <a:buNone/>
            </a:pPr>
            <a:r>
              <a:rPr lang="zh-CN" altLang="en-US" sz="2800" b="1" kern="0" dirty="0">
                <a:latin typeface="Arial" panose="020B0604020202020204" pitchFamily="34" charset="0"/>
                <a:ea typeface="华文楷体" panose="02010600040101010101" pitchFamily="2" charset="-122"/>
              </a:rPr>
              <a:t>接口类：</a:t>
            </a:r>
            <a:r>
              <a:rPr sz="2800" b="1" kern="0" dirty="0">
                <a:latin typeface="Arial" panose="020B0604020202020204" pitchFamily="34" charset="0"/>
                <a:ea typeface="华文楷体" panose="02010600040101010101" pitchFamily="2" charset="-122"/>
              </a:rPr>
              <a:t>HealthForumInterface类</a:t>
            </a:r>
            <a:endParaRPr sz="2800" b="1" kern="0" dirty="0">
              <a:latin typeface="Arial" panose="020B0604020202020204" pitchFamily="34" charset="0"/>
              <a:ea typeface="华文楷体" panose="02010600040101010101" pitchFamily="2" charset="-122"/>
            </a:endParaRPr>
          </a:p>
        </p:txBody>
      </p:sp>
      <p:pic>
        <p:nvPicPr>
          <p:cNvPr id="13" name="图片 12"/>
          <p:cNvPicPr>
            <a:picLocks noChangeAspect="1"/>
          </p:cNvPicPr>
          <p:nvPr>
            <p:custDataLst>
              <p:tags r:id="rId4"/>
            </p:custDataLst>
          </p:nvPr>
        </p:nvPicPr>
        <p:blipFill>
          <a:blip r:embed="rId5"/>
          <a:stretch>
            <a:fillRect/>
          </a:stretch>
        </p:blipFill>
        <p:spPr>
          <a:xfrm>
            <a:off x="8890" y="2095500"/>
            <a:ext cx="8207375" cy="5207635"/>
          </a:xfrm>
          <a:prstGeom prst="rect">
            <a:avLst/>
          </a:prstGeom>
        </p:spPr>
      </p:pic>
      <p:sp>
        <p:nvSpPr>
          <p:cNvPr id="23" name="矩形 22"/>
          <p:cNvSpPr/>
          <p:nvPr/>
        </p:nvSpPr>
        <p:spPr>
          <a:xfrm>
            <a:off x="4161155" y="5586730"/>
            <a:ext cx="1676400" cy="1134745"/>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100" name="文本框 99"/>
          <p:cNvSpPr txBox="1"/>
          <p:nvPr/>
        </p:nvSpPr>
        <p:spPr>
          <a:xfrm>
            <a:off x="9058910" y="2628900"/>
            <a:ext cx="7937500" cy="6277610"/>
          </a:xfrm>
          <a:prstGeom prst="rect">
            <a:avLst/>
          </a:prstGeom>
          <a:noFill/>
          <a:ln w="9525">
            <a:noFill/>
          </a:ln>
        </p:spPr>
        <p:txBody>
          <a:bodyPr wrap="square">
            <a:spAutoFit/>
          </a:bodyPr>
          <a:p>
            <a:pPr indent="0"/>
            <a:r>
              <a:rPr lang="zh-CN" sz="2400" b="1">
                <a:ea typeface="微软雅黑" panose="020B0503020204020204" charset="-122"/>
              </a:rPr>
              <a:t>功能</a:t>
            </a:r>
            <a:r>
              <a:rPr lang="zh-CN" b="0">
                <a:ea typeface="微软雅黑" panose="020B0503020204020204" charset="-122"/>
              </a:rPr>
              <a:t>完成模块之间的接口调用交互。</a:t>
            </a:r>
            <a:endParaRPr lang="zh-CN" b="0">
              <a:ea typeface="微软雅黑" panose="020B0503020204020204" charset="-122"/>
            </a:endParaRPr>
          </a:p>
          <a:p>
            <a:pPr indent="0"/>
            <a:r>
              <a:rPr lang="zh-CN" sz="2400" b="1">
                <a:ea typeface="微软雅黑" panose="020B0503020204020204" charset="-122"/>
              </a:rPr>
              <a:t>接口方法详细描述</a:t>
            </a:r>
            <a:r>
              <a:rPr lang="en-US" sz="2400" b="1">
                <a:latin typeface="华文楷体" panose="02010600040101010101" pitchFamily="2" charset="-122"/>
                <a:ea typeface="微软雅黑" panose="020B0503020204020204" charset="-122"/>
                <a:cs typeface="Times New Roman" panose="02020603050405020304" charset="0"/>
              </a:rPr>
              <a:t>getPostByUserId</a:t>
            </a:r>
            <a:r>
              <a:rPr lang="zh-CN" b="0">
                <a:ea typeface="微软雅黑" panose="020B0503020204020204" charset="-122"/>
              </a:rPr>
              <a:t>方法签名：</a:t>
            </a:r>
            <a:r>
              <a:rPr lang="en-US" b="0">
                <a:latin typeface="华文楷体" panose="02010600040101010101" pitchFamily="2" charset="-122"/>
                <a:ea typeface="微软雅黑" panose="020B0503020204020204" charset="-122"/>
                <a:cs typeface="Times New Roman" panose="02020603050405020304" charset="0"/>
              </a:rPr>
              <a:t> public List&lt;Post&gt; getPostByUserId(int userId)</a:t>
            </a:r>
            <a:r>
              <a:rPr lang="zh-CN" b="0">
                <a:ea typeface="微软雅黑" panose="020B0503020204020204" charset="-122"/>
              </a:rPr>
              <a:t>实际调用方法：</a:t>
            </a:r>
            <a:r>
              <a:rPr lang="en-US" b="0">
                <a:latin typeface="华文楷体" panose="02010600040101010101" pitchFamily="2" charset="-122"/>
                <a:ea typeface="微软雅黑" panose="020B0503020204020204" charset="-122"/>
                <a:cs typeface="Times New Roman" panose="02020603050405020304" charset="0"/>
              </a:rPr>
              <a:t>Post</a:t>
            </a:r>
            <a:r>
              <a:rPr lang="en-US" b="0">
                <a:latin typeface="华文楷体" panose="02010600040101010101" pitchFamily="2" charset="-122"/>
                <a:ea typeface="微软雅黑" panose="020B0503020204020204" charset="-122"/>
              </a:rPr>
              <a:t>Manager</a:t>
            </a:r>
            <a:r>
              <a:rPr lang="en-US" b="0">
                <a:latin typeface="华文楷体" panose="02010600040101010101" pitchFamily="2" charset="-122"/>
                <a:ea typeface="微软雅黑" panose="020B0503020204020204" charset="-122"/>
                <a:cs typeface="Times New Roman" panose="02020603050405020304" charset="0"/>
              </a:rPr>
              <a:t>.selectPostList</a:t>
            </a:r>
            <a:endParaRPr lang="en-US" b="0">
              <a:latin typeface="华文楷体" panose="02010600040101010101" pitchFamily="2" charset="-122"/>
              <a:ea typeface="微软雅黑" panose="020B0503020204020204" charset="-122"/>
              <a:cs typeface="Times New Roman" panose="02020603050405020304" charset="0"/>
            </a:endParaRPr>
          </a:p>
          <a:p>
            <a:pPr indent="0"/>
            <a:r>
              <a:rPr lang="en-US" sz="2400" b="1">
                <a:latin typeface="华文楷体" panose="02010600040101010101" pitchFamily="2" charset="-122"/>
                <a:ea typeface="微软雅黑" panose="020B0503020204020204" charset="-122"/>
                <a:cs typeface="Times New Roman" panose="02020603050405020304" charset="0"/>
              </a:rPr>
              <a:t>getPostById</a:t>
            </a:r>
            <a:r>
              <a:rPr lang="zh-CN" b="0">
                <a:ea typeface="微软雅黑" panose="020B0503020204020204" charset="-122"/>
              </a:rPr>
              <a:t>方法签名：</a:t>
            </a:r>
            <a:r>
              <a:rPr lang="en-US" b="0">
                <a:latin typeface="华文楷体" panose="02010600040101010101" pitchFamily="2" charset="-122"/>
                <a:ea typeface="微软雅黑" panose="020B0503020204020204" charset="-122"/>
                <a:cs typeface="Times New Roman" panose="02020603050405020304" charset="0"/>
              </a:rPr>
              <a:t> public Post getPostById(int postId)</a:t>
            </a:r>
            <a:r>
              <a:rPr lang="zh-CN" b="0">
                <a:ea typeface="微软雅黑" panose="020B0503020204020204" charset="-122"/>
              </a:rPr>
              <a:t>实际调用方法：</a:t>
            </a:r>
            <a:r>
              <a:rPr lang="en-US" b="0">
                <a:latin typeface="华文楷体" panose="02010600040101010101" pitchFamily="2" charset="-122"/>
                <a:ea typeface="微软雅黑" panose="020B0503020204020204" charset="-122"/>
                <a:cs typeface="Times New Roman" panose="02020603050405020304" charset="0"/>
              </a:rPr>
              <a:t>Post</a:t>
            </a:r>
            <a:r>
              <a:rPr lang="en-US" b="0">
                <a:latin typeface="华文楷体" panose="02010600040101010101" pitchFamily="2" charset="-122"/>
                <a:ea typeface="微软雅黑" panose="020B0503020204020204" charset="-122"/>
              </a:rPr>
              <a:t>Manager</a:t>
            </a:r>
            <a:r>
              <a:rPr lang="en-US" b="0">
                <a:latin typeface="华文楷体" panose="02010600040101010101" pitchFamily="2" charset="-122"/>
                <a:ea typeface="微软雅黑" panose="020B0503020204020204" charset="-122"/>
                <a:cs typeface="Times New Roman" panose="02020603050405020304" charset="0"/>
              </a:rPr>
              <a:t>.getPost</a:t>
            </a:r>
            <a:endParaRPr lang="en-US" b="0">
              <a:latin typeface="华文楷体" panose="02010600040101010101" pitchFamily="2" charset="-122"/>
              <a:ea typeface="微软雅黑" panose="020B0503020204020204" charset="-122"/>
              <a:cs typeface="Times New Roman" panose="02020603050405020304" charset="0"/>
            </a:endParaRPr>
          </a:p>
          <a:p>
            <a:pPr indent="0"/>
            <a:r>
              <a:rPr lang="en-US" sz="2400" b="1">
                <a:latin typeface="华文楷体" panose="02010600040101010101" pitchFamily="2" charset="-122"/>
                <a:ea typeface="微软雅黑" panose="020B0503020204020204" charset="-122"/>
                <a:cs typeface="Times New Roman" panose="02020603050405020304" charset="0"/>
              </a:rPr>
              <a:t>getStarPostByUser</a:t>
            </a:r>
            <a:r>
              <a:rPr lang="zh-CN" b="0">
                <a:ea typeface="微软雅黑" panose="020B0503020204020204" charset="-122"/>
              </a:rPr>
              <a:t>方法签名：</a:t>
            </a:r>
            <a:r>
              <a:rPr lang="en-US" b="0">
                <a:latin typeface="华文楷体" panose="02010600040101010101" pitchFamily="2" charset="-122"/>
                <a:ea typeface="微软雅黑" panose="020B0503020204020204" charset="-122"/>
                <a:cs typeface="Times New Roman" panose="02020603050405020304" charset="0"/>
              </a:rPr>
              <a:t> public List&lt;Post&gt;  getStarPostByUser(int userId)</a:t>
            </a:r>
            <a:r>
              <a:rPr lang="zh-CN" b="0">
                <a:ea typeface="微软雅黑" panose="020B0503020204020204" charset="-122"/>
              </a:rPr>
              <a:t>实际调用方法：</a:t>
            </a:r>
            <a:r>
              <a:rPr lang="en-US" b="0">
                <a:latin typeface="华文楷体" panose="02010600040101010101" pitchFamily="2" charset="-122"/>
                <a:ea typeface="微软雅黑" panose="020B0503020204020204" charset="-122"/>
                <a:cs typeface="Times New Roman" panose="02020603050405020304" charset="0"/>
              </a:rPr>
              <a:t>StarPostRecordManager.getStarList(int userId)</a:t>
            </a:r>
            <a:endParaRPr lang="en-US" b="0">
              <a:latin typeface="华文楷体" panose="02010600040101010101" pitchFamily="2" charset="-122"/>
              <a:ea typeface="微软雅黑" panose="020B0503020204020204" charset="-122"/>
              <a:cs typeface="Times New Roman" panose="02020603050405020304" charset="0"/>
            </a:endParaRPr>
          </a:p>
          <a:p>
            <a:pPr indent="0"/>
            <a:r>
              <a:rPr lang="en-US" sz="2400" b="1">
                <a:latin typeface="华文楷体" panose="02010600040101010101" pitchFamily="2" charset="-122"/>
                <a:ea typeface="微软雅黑" panose="020B0503020204020204" charset="-122"/>
                <a:cs typeface="Times New Roman" panose="02020603050405020304" charset="0"/>
              </a:rPr>
              <a:t>setCommentState</a:t>
            </a:r>
            <a:r>
              <a:rPr lang="zh-CN" b="0">
                <a:cs typeface="Songti SC" charset="0"/>
              </a:rPr>
              <a:t>方法签名：</a:t>
            </a:r>
            <a:r>
              <a:rPr lang="en-US" b="0">
                <a:latin typeface="华文楷体" panose="02010600040101010101" pitchFamily="2" charset="-122"/>
                <a:cs typeface="Songti SC" charset="0"/>
              </a:rPr>
              <a:t> pub</a:t>
            </a:r>
            <a:r>
              <a:rPr lang="zh-CN" b="0">
                <a:cs typeface="Songti SC" charset="0"/>
              </a:rPr>
              <a:t>lic boolean setCommentState(int commentId，int state)实际调用方法：</a:t>
            </a:r>
            <a:r>
              <a:rPr lang="en-US" b="0">
                <a:latin typeface="华文楷体" panose="02010600040101010101" pitchFamily="2" charset="-122"/>
                <a:cs typeface="Songti SC" charset="0"/>
              </a:rPr>
              <a:t>CommentManager.</a:t>
            </a:r>
            <a:r>
              <a:rPr lang="zh-CN" b="0">
                <a:cs typeface="Songti SC" charset="0"/>
              </a:rPr>
              <a:t>setCommentState(int commentId，int state)</a:t>
            </a:r>
            <a:endParaRPr lang="zh-CN" altLang="en-US" b="0">
              <a:cs typeface="Songti SC" charset="0"/>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6583FF"/>
        </a:solidFill>
        <a:effectLst/>
      </p:bgPr>
    </p:bg>
    <p:spTree>
      <p:nvGrpSpPr>
        <p:cNvPr id="1" name=""/>
        <p:cNvGrpSpPr/>
        <p:nvPr/>
      </p:nvGrpSpPr>
      <p:grpSpPr>
        <a:xfrm>
          <a:off x="0" y="0"/>
          <a:ext cx="0" cy="0"/>
          <a:chOff x="0" y="0"/>
          <a:chExt cx="0" cy="0"/>
        </a:xfrm>
      </p:grpSpPr>
      <p:grpSp>
        <p:nvGrpSpPr>
          <p:cNvPr id="2" name="Group 2"/>
          <p:cNvGrpSpPr/>
          <p:nvPr/>
        </p:nvGrpSpPr>
        <p:grpSpPr>
          <a:xfrm rot="0">
            <a:off x="-4539600" y="-5969520"/>
            <a:ext cx="26785445" cy="23167831"/>
            <a:chOff x="0" y="0"/>
            <a:chExt cx="35713927" cy="30890442"/>
          </a:xfrm>
        </p:grpSpPr>
        <p:sp>
          <p:nvSpPr>
            <p:cNvPr id="3" name="Freeform 3"/>
            <p:cNvSpPr/>
            <p:nvPr/>
          </p:nvSpPr>
          <p:spPr>
            <a:xfrm rot="5400000">
              <a:off x="9914580" y="9343483"/>
              <a:ext cx="16660440" cy="26433476"/>
            </a:xfrm>
            <a:custGeom>
              <a:avLst/>
              <a:gdLst/>
              <a:ahLst/>
              <a:cxnLst/>
              <a:rect l="l" t="t" r="r" b="b"/>
              <a:pathLst>
                <a:path w="16660440" h="26433476">
                  <a:moveTo>
                    <a:pt x="0" y="0"/>
                  </a:moveTo>
                  <a:lnTo>
                    <a:pt x="16660440" y="0"/>
                  </a:lnTo>
                  <a:lnTo>
                    <a:pt x="16660440" y="26433477"/>
                  </a:lnTo>
                  <a:lnTo>
                    <a:pt x="0" y="26433477"/>
                  </a:lnTo>
                  <a:lnTo>
                    <a:pt x="0" y="0"/>
                  </a:lnTo>
                  <a:close/>
                </a:path>
              </a:pathLst>
            </a:custGeom>
            <a:blipFill>
              <a:blip r:embed="rId1"/>
              <a:stretch>
                <a:fillRect/>
              </a:stretch>
            </a:blipFill>
          </p:spPr>
        </p:sp>
        <p:sp>
          <p:nvSpPr>
            <p:cNvPr id="4" name="Freeform 4"/>
            <p:cNvSpPr/>
            <p:nvPr/>
          </p:nvSpPr>
          <p:spPr>
            <a:xfrm rot="-5400000">
              <a:off x="9440965" y="-5164341"/>
              <a:ext cx="17607669" cy="27936350"/>
            </a:xfrm>
            <a:custGeom>
              <a:avLst/>
              <a:gdLst/>
              <a:ahLst/>
              <a:cxnLst/>
              <a:rect l="l" t="t" r="r" b="b"/>
              <a:pathLst>
                <a:path w="17607669" h="27936350">
                  <a:moveTo>
                    <a:pt x="0" y="0"/>
                  </a:moveTo>
                  <a:lnTo>
                    <a:pt x="17607669" y="0"/>
                  </a:lnTo>
                  <a:lnTo>
                    <a:pt x="17607669" y="27936351"/>
                  </a:lnTo>
                  <a:lnTo>
                    <a:pt x="0" y="27936351"/>
                  </a:lnTo>
                  <a:lnTo>
                    <a:pt x="0" y="0"/>
                  </a:lnTo>
                  <a:close/>
                </a:path>
              </a:pathLst>
            </a:custGeom>
            <a:blipFill>
              <a:blip r:embed="rId2"/>
              <a:stretch>
                <a:fillRect/>
              </a:stretch>
            </a:blipFill>
          </p:spPr>
        </p:sp>
        <p:sp>
          <p:nvSpPr>
            <p:cNvPr id="5" name="Freeform 5"/>
            <p:cNvSpPr/>
            <p:nvPr/>
          </p:nvSpPr>
          <p:spPr>
            <a:xfrm rot="-5400000">
              <a:off x="22416472" y="4310214"/>
              <a:ext cx="13297454" cy="13297454"/>
            </a:xfrm>
            <a:custGeom>
              <a:avLst/>
              <a:gdLst/>
              <a:ahLst/>
              <a:cxnLst/>
              <a:rect l="l" t="t" r="r" b="b"/>
              <a:pathLst>
                <a:path w="13297454" h="13297454">
                  <a:moveTo>
                    <a:pt x="0" y="0"/>
                  </a:moveTo>
                  <a:lnTo>
                    <a:pt x="13297455" y="0"/>
                  </a:lnTo>
                  <a:lnTo>
                    <a:pt x="13297455" y="13297455"/>
                  </a:lnTo>
                  <a:lnTo>
                    <a:pt x="0" y="13297455"/>
                  </a:lnTo>
                  <a:lnTo>
                    <a:pt x="0" y="0"/>
                  </a:lnTo>
                  <a:close/>
                </a:path>
              </a:pathLst>
            </a:custGeom>
            <a:blipFill>
              <a:blip r:embed="rId3"/>
              <a:stretch>
                <a:fillRect/>
              </a:stretch>
            </a:blipFill>
          </p:spPr>
        </p:sp>
        <p:sp>
          <p:nvSpPr>
            <p:cNvPr id="6" name="Freeform 6"/>
            <p:cNvSpPr/>
            <p:nvPr/>
          </p:nvSpPr>
          <p:spPr>
            <a:xfrm>
              <a:off x="0" y="16094606"/>
              <a:ext cx="11161508" cy="11161508"/>
            </a:xfrm>
            <a:custGeom>
              <a:avLst/>
              <a:gdLst/>
              <a:ahLst/>
              <a:cxnLst/>
              <a:rect l="l" t="t" r="r" b="b"/>
              <a:pathLst>
                <a:path w="11161508" h="11161508">
                  <a:moveTo>
                    <a:pt x="0" y="0"/>
                  </a:moveTo>
                  <a:lnTo>
                    <a:pt x="11161508" y="0"/>
                  </a:lnTo>
                  <a:lnTo>
                    <a:pt x="11161508" y="11161509"/>
                  </a:lnTo>
                  <a:lnTo>
                    <a:pt x="0" y="11161509"/>
                  </a:lnTo>
                  <a:lnTo>
                    <a:pt x="0" y="0"/>
                  </a:lnTo>
                  <a:close/>
                </a:path>
              </a:pathLst>
            </a:custGeom>
            <a:blipFill>
              <a:blip r:embed="rId3"/>
              <a:stretch>
                <a:fillRect/>
              </a:stretch>
            </a:blipFill>
          </p:spPr>
        </p:sp>
      </p:grpSp>
      <p:grpSp>
        <p:nvGrpSpPr>
          <p:cNvPr id="7" name="Group 7"/>
          <p:cNvGrpSpPr/>
          <p:nvPr/>
        </p:nvGrpSpPr>
        <p:grpSpPr>
          <a:xfrm rot="0">
            <a:off x="2711398" y="3343131"/>
            <a:ext cx="3600739" cy="3600739"/>
            <a:chOff x="0" y="0"/>
            <a:chExt cx="4800985" cy="4800985"/>
          </a:xfrm>
        </p:grpSpPr>
        <p:sp>
          <p:nvSpPr>
            <p:cNvPr id="8" name="Freeform 8"/>
            <p:cNvSpPr/>
            <p:nvPr/>
          </p:nvSpPr>
          <p:spPr>
            <a:xfrm rot="-5400000">
              <a:off x="0" y="0"/>
              <a:ext cx="4800985" cy="4800985"/>
            </a:xfrm>
            <a:custGeom>
              <a:avLst/>
              <a:gdLst/>
              <a:ahLst/>
              <a:cxnLst/>
              <a:rect l="l" t="t" r="r" b="b"/>
              <a:pathLst>
                <a:path w="4800985" h="4800985">
                  <a:moveTo>
                    <a:pt x="0" y="0"/>
                  </a:moveTo>
                  <a:lnTo>
                    <a:pt x="4800985" y="0"/>
                  </a:lnTo>
                  <a:lnTo>
                    <a:pt x="4800985" y="4800985"/>
                  </a:lnTo>
                  <a:lnTo>
                    <a:pt x="0" y="4800985"/>
                  </a:lnTo>
                  <a:lnTo>
                    <a:pt x="0" y="0"/>
                  </a:lnTo>
                  <a:close/>
                </a:path>
              </a:pathLst>
            </a:custGeom>
            <a:blipFill>
              <a:blip r:embed="rId4"/>
              <a:stretch>
                <a:fillRect/>
              </a:stretch>
            </a:blipFill>
          </p:spPr>
        </p:sp>
        <p:sp>
          <p:nvSpPr>
            <p:cNvPr id="9" name="TextBox 9"/>
            <p:cNvSpPr txBox="1"/>
            <p:nvPr/>
          </p:nvSpPr>
          <p:spPr>
            <a:xfrm>
              <a:off x="371421" y="291259"/>
              <a:ext cx="4058142" cy="3687233"/>
            </a:xfrm>
            <a:prstGeom prst="rect">
              <a:avLst/>
            </a:prstGeom>
          </p:spPr>
          <p:txBody>
            <a:bodyPr lIns="0" tIns="0" rIns="0" bIns="0" rtlCol="0" anchor="t">
              <a:spAutoFit/>
            </a:bodyPr>
            <a:lstStyle/>
            <a:p>
              <a:pPr algn="ctr">
                <a:lnSpc>
                  <a:spcPts val="21565"/>
                </a:lnSpc>
                <a:spcBef>
                  <a:spcPct val="0"/>
                </a:spcBef>
              </a:pPr>
              <a:r>
                <a:rPr lang="en-US" sz="15405" spc="754">
                  <a:solidFill>
                    <a:srgbClr val="FFFFFF"/>
                  </a:solidFill>
                  <a:latin typeface="29LT Bukra Semi Condensed Semi-Bold" panose="020B0706040000000004"/>
                </a:rPr>
                <a:t>05</a:t>
              </a:r>
              <a:endParaRPr lang="en-US" sz="15405" spc="754">
                <a:solidFill>
                  <a:srgbClr val="FFFFFF"/>
                </a:solidFill>
                <a:latin typeface="29LT Bukra Semi Condensed Semi-Bold" panose="020B0706040000000004"/>
              </a:endParaRPr>
            </a:p>
          </p:txBody>
        </p:sp>
      </p:grpSp>
      <p:grpSp>
        <p:nvGrpSpPr>
          <p:cNvPr id="10" name="Group 10"/>
          <p:cNvGrpSpPr/>
          <p:nvPr/>
        </p:nvGrpSpPr>
        <p:grpSpPr>
          <a:xfrm rot="0">
            <a:off x="6635023" y="3985278"/>
            <a:ext cx="8293879" cy="2185634"/>
            <a:chOff x="0" y="0"/>
            <a:chExt cx="11058506" cy="2914179"/>
          </a:xfrm>
        </p:grpSpPr>
        <p:sp>
          <p:nvSpPr>
            <p:cNvPr id="11" name="TextBox 11"/>
            <p:cNvSpPr txBox="1"/>
            <p:nvPr/>
          </p:nvSpPr>
          <p:spPr>
            <a:xfrm>
              <a:off x="0" y="-371475"/>
              <a:ext cx="11058506" cy="1990554"/>
            </a:xfrm>
            <a:prstGeom prst="rect">
              <a:avLst/>
            </a:prstGeom>
          </p:spPr>
          <p:txBody>
            <a:bodyPr lIns="0" tIns="0" rIns="0" bIns="0" rtlCol="0" anchor="t">
              <a:spAutoFit/>
            </a:bodyPr>
            <a:lstStyle/>
            <a:p>
              <a:pPr algn="ctr">
                <a:lnSpc>
                  <a:spcPts val="13415"/>
                </a:lnSpc>
                <a:spcBef>
                  <a:spcPct val="0"/>
                </a:spcBef>
              </a:pPr>
              <a:r>
                <a:rPr lang="en-US" sz="7985" spc="734">
                  <a:solidFill>
                    <a:srgbClr val="FFFFFF"/>
                  </a:solidFill>
                  <a:ea typeface="字由点字倔强黑" panose="00020600040101010101" charset="-122"/>
                </a:rPr>
                <a:t>系统演示</a:t>
              </a:r>
              <a:endParaRPr lang="en-US" sz="7985" spc="734">
                <a:solidFill>
                  <a:srgbClr val="FFFFFF"/>
                </a:solidFill>
                <a:ea typeface="字由点字倔强黑" panose="00020600040101010101" charset="-122"/>
              </a:endParaRPr>
            </a:p>
          </p:txBody>
        </p:sp>
        <p:sp>
          <p:nvSpPr>
            <p:cNvPr id="12" name="AutoShape 12"/>
            <p:cNvSpPr/>
            <p:nvPr/>
          </p:nvSpPr>
          <p:spPr>
            <a:xfrm>
              <a:off x="0" y="2030259"/>
              <a:ext cx="11058506" cy="0"/>
            </a:xfrm>
            <a:prstGeom prst="line">
              <a:avLst/>
            </a:prstGeom>
            <a:ln w="25400" cap="rnd">
              <a:solidFill>
                <a:srgbClr val="D0DFFF"/>
              </a:solidFill>
              <a:prstDash val="solid"/>
              <a:headEnd type="none" w="sm" len="sm"/>
              <a:tailEnd type="none" w="sm" len="sm"/>
            </a:ln>
          </p:spPr>
        </p:sp>
        <p:sp>
          <p:nvSpPr>
            <p:cNvPr id="13" name="TextBox 13"/>
            <p:cNvSpPr txBox="1"/>
            <p:nvPr/>
          </p:nvSpPr>
          <p:spPr>
            <a:xfrm>
              <a:off x="0" y="2312834"/>
              <a:ext cx="11058506" cy="601345"/>
            </a:xfrm>
            <a:prstGeom prst="rect">
              <a:avLst/>
            </a:prstGeom>
          </p:spPr>
          <p:txBody>
            <a:bodyPr lIns="0" tIns="0" rIns="0" bIns="0" rtlCol="0" anchor="t">
              <a:spAutoFit/>
            </a:bodyPr>
            <a:lstStyle/>
            <a:p>
              <a:pPr algn="ctr">
                <a:lnSpc>
                  <a:spcPts val="3360"/>
                </a:lnSpc>
                <a:spcBef>
                  <a:spcPct val="0"/>
                </a:spcBef>
              </a:pPr>
              <a:r>
                <a:rPr lang="en-US" sz="2400" spc="451">
                  <a:solidFill>
                    <a:srgbClr val="FFFFFF"/>
                  </a:solidFill>
                  <a:latin typeface="29LT Bukra Wide Medium" panose="020B0607040000000004"/>
                </a:rPr>
                <a:t>INTERFACE DISPLAY</a:t>
              </a:r>
              <a:endParaRPr lang="en-US" sz="2400" spc="451">
                <a:solidFill>
                  <a:srgbClr val="FFFFFF"/>
                </a:solidFill>
                <a:latin typeface="29LT Bukra Wide Medium" panose="020B0607040000000004"/>
              </a:endParaRPr>
            </a:p>
          </p:txBody>
        </p:sp>
      </p:gr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6583FF"/>
        </a:solidFill>
        <a:effectLst/>
      </p:bgPr>
    </p:bg>
    <p:spTree>
      <p:nvGrpSpPr>
        <p:cNvPr id="1" name=""/>
        <p:cNvGrpSpPr/>
        <p:nvPr/>
      </p:nvGrpSpPr>
      <p:grpSpPr>
        <a:xfrm>
          <a:off x="0" y="0"/>
          <a:ext cx="0" cy="0"/>
          <a:chOff x="0" y="0"/>
          <a:chExt cx="0" cy="0"/>
        </a:xfrm>
      </p:grpSpPr>
      <p:grpSp>
        <p:nvGrpSpPr>
          <p:cNvPr id="2" name="Group 2"/>
          <p:cNvGrpSpPr/>
          <p:nvPr/>
        </p:nvGrpSpPr>
        <p:grpSpPr>
          <a:xfrm rot="0">
            <a:off x="-1332131" y="-5969520"/>
            <a:ext cx="22739347" cy="23167831"/>
            <a:chOff x="0" y="0"/>
            <a:chExt cx="30319129" cy="30890442"/>
          </a:xfrm>
        </p:grpSpPr>
        <p:sp>
          <p:nvSpPr>
            <p:cNvPr id="3" name="Freeform 3"/>
            <p:cNvSpPr/>
            <p:nvPr/>
          </p:nvSpPr>
          <p:spPr>
            <a:xfrm rot="5400000">
              <a:off x="5637955" y="9343483"/>
              <a:ext cx="16660440" cy="26433476"/>
            </a:xfrm>
            <a:custGeom>
              <a:avLst/>
              <a:gdLst/>
              <a:ahLst/>
              <a:cxnLst/>
              <a:rect l="l" t="t" r="r" b="b"/>
              <a:pathLst>
                <a:path w="16660440" h="26433476">
                  <a:moveTo>
                    <a:pt x="0" y="0"/>
                  </a:moveTo>
                  <a:lnTo>
                    <a:pt x="16660440" y="0"/>
                  </a:lnTo>
                  <a:lnTo>
                    <a:pt x="16660440" y="26433477"/>
                  </a:lnTo>
                  <a:lnTo>
                    <a:pt x="0" y="26433477"/>
                  </a:lnTo>
                  <a:lnTo>
                    <a:pt x="0" y="0"/>
                  </a:lnTo>
                  <a:close/>
                </a:path>
              </a:pathLst>
            </a:custGeom>
            <a:blipFill>
              <a:blip r:embed="rId1"/>
              <a:stretch>
                <a:fillRect/>
              </a:stretch>
            </a:blipFill>
          </p:spPr>
        </p:sp>
        <p:sp>
          <p:nvSpPr>
            <p:cNvPr id="4" name="Freeform 4"/>
            <p:cNvSpPr/>
            <p:nvPr/>
          </p:nvSpPr>
          <p:spPr>
            <a:xfrm rot="-5400000">
              <a:off x="5164341" y="-5164341"/>
              <a:ext cx="17607669" cy="27936350"/>
            </a:xfrm>
            <a:custGeom>
              <a:avLst/>
              <a:gdLst/>
              <a:ahLst/>
              <a:cxnLst/>
              <a:rect l="l" t="t" r="r" b="b"/>
              <a:pathLst>
                <a:path w="17607669" h="27936350">
                  <a:moveTo>
                    <a:pt x="0" y="0"/>
                  </a:moveTo>
                  <a:lnTo>
                    <a:pt x="17607669" y="0"/>
                  </a:lnTo>
                  <a:lnTo>
                    <a:pt x="17607669" y="27936351"/>
                  </a:lnTo>
                  <a:lnTo>
                    <a:pt x="0" y="27936351"/>
                  </a:lnTo>
                  <a:lnTo>
                    <a:pt x="0" y="0"/>
                  </a:lnTo>
                  <a:close/>
                </a:path>
              </a:pathLst>
            </a:custGeom>
            <a:blipFill>
              <a:blip r:embed="rId2"/>
              <a:stretch>
                <a:fillRect/>
              </a:stretch>
            </a:blipFill>
          </p:spPr>
        </p:sp>
        <p:sp>
          <p:nvSpPr>
            <p:cNvPr id="5" name="Freeform 5"/>
            <p:cNvSpPr/>
            <p:nvPr/>
          </p:nvSpPr>
          <p:spPr>
            <a:xfrm>
              <a:off x="8966206" y="17095110"/>
              <a:ext cx="9160502" cy="9160502"/>
            </a:xfrm>
            <a:custGeom>
              <a:avLst/>
              <a:gdLst/>
              <a:ahLst/>
              <a:cxnLst/>
              <a:rect l="l" t="t" r="r" b="b"/>
              <a:pathLst>
                <a:path w="9160502" h="9160502">
                  <a:moveTo>
                    <a:pt x="0" y="0"/>
                  </a:moveTo>
                  <a:lnTo>
                    <a:pt x="9160502" y="0"/>
                  </a:lnTo>
                  <a:lnTo>
                    <a:pt x="9160502" y="9160502"/>
                  </a:lnTo>
                  <a:lnTo>
                    <a:pt x="0" y="9160502"/>
                  </a:lnTo>
                  <a:lnTo>
                    <a:pt x="0" y="0"/>
                  </a:lnTo>
                  <a:close/>
                </a:path>
              </a:pathLst>
            </a:custGeom>
            <a:blipFill>
              <a:blip r:embed="rId3"/>
              <a:stretch>
                <a:fillRect/>
              </a:stretch>
            </a:blipFill>
          </p:spPr>
        </p:sp>
        <p:sp>
          <p:nvSpPr>
            <p:cNvPr id="6" name="Freeform 6"/>
            <p:cNvSpPr/>
            <p:nvPr/>
          </p:nvSpPr>
          <p:spPr>
            <a:xfrm rot="-5400000">
              <a:off x="18126708" y="5415248"/>
              <a:ext cx="12192421" cy="12192421"/>
            </a:xfrm>
            <a:custGeom>
              <a:avLst/>
              <a:gdLst/>
              <a:ahLst/>
              <a:cxnLst/>
              <a:rect l="l" t="t" r="r" b="b"/>
              <a:pathLst>
                <a:path w="12192421" h="12192421">
                  <a:moveTo>
                    <a:pt x="0" y="0"/>
                  </a:moveTo>
                  <a:lnTo>
                    <a:pt x="12192421" y="0"/>
                  </a:lnTo>
                  <a:lnTo>
                    <a:pt x="12192421" y="12192421"/>
                  </a:lnTo>
                  <a:lnTo>
                    <a:pt x="0" y="12192421"/>
                  </a:lnTo>
                  <a:lnTo>
                    <a:pt x="0" y="0"/>
                  </a:lnTo>
                  <a:close/>
                </a:path>
              </a:pathLst>
            </a:custGeom>
            <a:blipFill>
              <a:blip r:embed="rId3"/>
              <a:stretch>
                <a:fillRect/>
              </a:stretch>
            </a:blipFill>
          </p:spPr>
        </p:sp>
      </p:grpSp>
      <p:sp>
        <p:nvSpPr>
          <p:cNvPr id="7" name="Freeform 7"/>
          <p:cNvSpPr/>
          <p:nvPr/>
        </p:nvSpPr>
        <p:spPr>
          <a:xfrm>
            <a:off x="-4465112" y="2037033"/>
            <a:ext cx="11898398" cy="10857288"/>
          </a:xfrm>
          <a:custGeom>
            <a:avLst/>
            <a:gdLst/>
            <a:ahLst/>
            <a:cxnLst/>
            <a:rect l="l" t="t" r="r" b="b"/>
            <a:pathLst>
              <a:path w="11898398" h="10857288">
                <a:moveTo>
                  <a:pt x="0" y="0"/>
                </a:moveTo>
                <a:lnTo>
                  <a:pt x="11898398" y="0"/>
                </a:lnTo>
                <a:lnTo>
                  <a:pt x="11898398" y="10857288"/>
                </a:lnTo>
                <a:lnTo>
                  <a:pt x="0" y="10857288"/>
                </a:lnTo>
                <a:lnTo>
                  <a:pt x="0" y="0"/>
                </a:lnTo>
                <a:close/>
              </a:path>
            </a:pathLst>
          </a:custGeom>
          <a:blipFill>
            <a:blip r:embed="rId4">
              <a:alphaModFix amt="18000"/>
            </a:blip>
            <a:stretch>
              <a:fillRect/>
            </a:stretch>
          </a:blipFill>
        </p:spPr>
      </p:sp>
      <p:grpSp>
        <p:nvGrpSpPr>
          <p:cNvPr id="8" name="Group 8"/>
          <p:cNvGrpSpPr/>
          <p:nvPr/>
        </p:nvGrpSpPr>
        <p:grpSpPr>
          <a:xfrm rot="0">
            <a:off x="7433286" y="3554685"/>
            <a:ext cx="9826014" cy="3082379"/>
            <a:chOff x="0" y="0"/>
            <a:chExt cx="13101352" cy="4109839"/>
          </a:xfrm>
        </p:grpSpPr>
        <p:sp>
          <p:nvSpPr>
            <p:cNvPr id="9" name="TextBox 9"/>
            <p:cNvSpPr txBox="1"/>
            <p:nvPr/>
          </p:nvSpPr>
          <p:spPr>
            <a:xfrm>
              <a:off x="0" y="-276225"/>
              <a:ext cx="13101352" cy="3193892"/>
            </a:xfrm>
            <a:prstGeom prst="rect">
              <a:avLst/>
            </a:prstGeom>
          </p:spPr>
          <p:txBody>
            <a:bodyPr lIns="0" tIns="0" rIns="0" bIns="0" rtlCol="0" anchor="t">
              <a:spAutoFit/>
            </a:bodyPr>
            <a:lstStyle/>
            <a:p>
              <a:pPr algn="ctr">
                <a:lnSpc>
                  <a:spcPts val="20200"/>
                </a:lnSpc>
                <a:spcBef>
                  <a:spcPct val="0"/>
                </a:spcBef>
              </a:pPr>
              <a:r>
                <a:rPr lang="en-US" sz="14430" spc="1327">
                  <a:solidFill>
                    <a:srgbClr val="FFFFFF"/>
                  </a:solidFill>
                  <a:latin typeface="字由点字倔强黑" panose="00020600040101010101" charset="-122"/>
                </a:rPr>
                <a:t>Thanks</a:t>
              </a:r>
              <a:endParaRPr lang="en-US" sz="14430" spc="1327">
                <a:solidFill>
                  <a:srgbClr val="FFFFFF"/>
                </a:solidFill>
                <a:latin typeface="字由点字倔强黑" panose="00020600040101010101" charset="-122"/>
              </a:endParaRPr>
            </a:p>
          </p:txBody>
        </p:sp>
        <p:sp>
          <p:nvSpPr>
            <p:cNvPr id="10" name="TextBox 10"/>
            <p:cNvSpPr txBox="1"/>
            <p:nvPr/>
          </p:nvSpPr>
          <p:spPr>
            <a:xfrm>
              <a:off x="0" y="3146233"/>
              <a:ext cx="13101352" cy="963606"/>
            </a:xfrm>
            <a:prstGeom prst="rect">
              <a:avLst/>
            </a:prstGeom>
          </p:spPr>
          <p:txBody>
            <a:bodyPr lIns="0" tIns="0" rIns="0" bIns="0" rtlCol="0" anchor="t">
              <a:spAutoFit/>
            </a:bodyPr>
            <a:lstStyle/>
            <a:p>
              <a:pPr algn="ctr">
                <a:lnSpc>
                  <a:spcPts val="5305"/>
                </a:lnSpc>
                <a:spcBef>
                  <a:spcPct val="0"/>
                </a:spcBef>
              </a:pPr>
              <a:r>
                <a:rPr lang="en-US" sz="3790" spc="1060">
                  <a:solidFill>
                    <a:srgbClr val="FFFFFF"/>
                  </a:solidFill>
                  <a:ea typeface="29LT Bukra Wide Medium" panose="020B0607040000000004"/>
                </a:rPr>
                <a:t>感谢老师们的批评与指正</a:t>
              </a:r>
              <a:endParaRPr lang="en-US" sz="3790" spc="1060">
                <a:solidFill>
                  <a:srgbClr val="FFFFFF"/>
                </a:solidFill>
                <a:ea typeface="29LT Bukra Wide Medium" panose="020B0607040000000004"/>
              </a:endParaRPr>
            </a:p>
          </p:txBody>
        </p:sp>
      </p:grpSp>
      <p:grpSp>
        <p:nvGrpSpPr>
          <p:cNvPr id="11" name="Group 11"/>
          <p:cNvGrpSpPr/>
          <p:nvPr/>
        </p:nvGrpSpPr>
        <p:grpSpPr>
          <a:xfrm rot="0">
            <a:off x="-2274159" y="3369863"/>
            <a:ext cx="9345643" cy="5862843"/>
            <a:chOff x="0" y="0"/>
            <a:chExt cx="12460858" cy="7817124"/>
          </a:xfrm>
        </p:grpSpPr>
        <p:sp>
          <p:nvSpPr>
            <p:cNvPr id="12" name="Freeform 12"/>
            <p:cNvSpPr/>
            <p:nvPr/>
          </p:nvSpPr>
          <p:spPr>
            <a:xfrm>
              <a:off x="0" y="0"/>
              <a:ext cx="6267624" cy="3580380"/>
            </a:xfrm>
            <a:custGeom>
              <a:avLst/>
              <a:gdLst/>
              <a:ahLst/>
              <a:cxnLst/>
              <a:rect l="l" t="t" r="r" b="b"/>
              <a:pathLst>
                <a:path w="6267624" h="3580380">
                  <a:moveTo>
                    <a:pt x="0" y="0"/>
                  </a:moveTo>
                  <a:lnTo>
                    <a:pt x="6267624" y="0"/>
                  </a:lnTo>
                  <a:lnTo>
                    <a:pt x="6267624" y="3580380"/>
                  </a:lnTo>
                  <a:lnTo>
                    <a:pt x="0" y="3580380"/>
                  </a:lnTo>
                  <a:lnTo>
                    <a:pt x="0" y="0"/>
                  </a:lnTo>
                  <a:close/>
                </a:path>
              </a:pathLst>
            </a:custGeom>
            <a:blipFill>
              <a:blip r:embed="rId5"/>
              <a:stretch>
                <a:fillRect/>
              </a:stretch>
            </a:blipFill>
          </p:spPr>
        </p:sp>
        <p:sp>
          <p:nvSpPr>
            <p:cNvPr id="13" name="Freeform 13"/>
            <p:cNvSpPr/>
            <p:nvPr/>
          </p:nvSpPr>
          <p:spPr>
            <a:xfrm>
              <a:off x="7825639" y="4488595"/>
              <a:ext cx="4635219" cy="3328529"/>
            </a:xfrm>
            <a:custGeom>
              <a:avLst/>
              <a:gdLst/>
              <a:ahLst/>
              <a:cxnLst/>
              <a:rect l="l" t="t" r="r" b="b"/>
              <a:pathLst>
                <a:path w="4635219" h="3328529">
                  <a:moveTo>
                    <a:pt x="0" y="0"/>
                  </a:moveTo>
                  <a:lnTo>
                    <a:pt x="4635219" y="0"/>
                  </a:lnTo>
                  <a:lnTo>
                    <a:pt x="4635219" y="3328529"/>
                  </a:lnTo>
                  <a:lnTo>
                    <a:pt x="0" y="3328529"/>
                  </a:lnTo>
                  <a:lnTo>
                    <a:pt x="0" y="0"/>
                  </a:lnTo>
                  <a:close/>
                </a:path>
              </a:pathLst>
            </a:custGeom>
            <a:blipFill>
              <a:blip r:embed="rId6"/>
              <a:stretch>
                <a:fillRect/>
              </a:stretch>
            </a:blipFill>
          </p:spPr>
        </p:sp>
        <p:sp>
          <p:nvSpPr>
            <p:cNvPr id="14" name="Freeform 14"/>
            <p:cNvSpPr/>
            <p:nvPr/>
          </p:nvSpPr>
          <p:spPr>
            <a:xfrm>
              <a:off x="1055280" y="5205958"/>
              <a:ext cx="4845993" cy="2361320"/>
            </a:xfrm>
            <a:custGeom>
              <a:avLst/>
              <a:gdLst/>
              <a:ahLst/>
              <a:cxnLst/>
              <a:rect l="l" t="t" r="r" b="b"/>
              <a:pathLst>
                <a:path w="4845993" h="2361320">
                  <a:moveTo>
                    <a:pt x="0" y="0"/>
                  </a:moveTo>
                  <a:lnTo>
                    <a:pt x="4845993" y="0"/>
                  </a:lnTo>
                  <a:lnTo>
                    <a:pt x="4845993" y="2361320"/>
                  </a:lnTo>
                  <a:lnTo>
                    <a:pt x="0" y="2361320"/>
                  </a:lnTo>
                  <a:lnTo>
                    <a:pt x="0" y="0"/>
                  </a:lnTo>
                  <a:close/>
                </a:path>
              </a:pathLst>
            </a:custGeom>
            <a:blipFill>
              <a:blip r:embed="rId7"/>
              <a:stretch>
                <a:fillRect/>
              </a:stretch>
            </a:blipFill>
          </p:spPr>
        </p:sp>
      </p:grpSp>
      <p:grpSp>
        <p:nvGrpSpPr>
          <p:cNvPr id="15" name="Group 15"/>
          <p:cNvGrpSpPr/>
          <p:nvPr/>
        </p:nvGrpSpPr>
        <p:grpSpPr>
          <a:xfrm rot="0">
            <a:off x="518947" y="1028700"/>
            <a:ext cx="8259958" cy="9464458"/>
            <a:chOff x="0" y="0"/>
            <a:chExt cx="11013277" cy="12619277"/>
          </a:xfrm>
        </p:grpSpPr>
        <p:sp>
          <p:nvSpPr>
            <p:cNvPr id="16" name="Freeform 16"/>
            <p:cNvSpPr/>
            <p:nvPr/>
          </p:nvSpPr>
          <p:spPr>
            <a:xfrm flipH="1">
              <a:off x="5390533" y="1008189"/>
              <a:ext cx="5622744" cy="2739810"/>
            </a:xfrm>
            <a:custGeom>
              <a:avLst/>
              <a:gdLst/>
              <a:ahLst/>
              <a:cxnLst/>
              <a:rect l="l" t="t" r="r" b="b"/>
              <a:pathLst>
                <a:path w="5622744" h="2739810">
                  <a:moveTo>
                    <a:pt x="5622744" y="0"/>
                  </a:moveTo>
                  <a:lnTo>
                    <a:pt x="0" y="0"/>
                  </a:lnTo>
                  <a:lnTo>
                    <a:pt x="0" y="2739809"/>
                  </a:lnTo>
                  <a:lnTo>
                    <a:pt x="5622744" y="2739809"/>
                  </a:lnTo>
                  <a:lnTo>
                    <a:pt x="5622744" y="0"/>
                  </a:lnTo>
                  <a:close/>
                </a:path>
              </a:pathLst>
            </a:custGeom>
            <a:blipFill>
              <a:blip r:embed="rId8"/>
              <a:stretch>
                <a:fillRect/>
              </a:stretch>
            </a:blipFill>
          </p:spPr>
        </p:sp>
        <p:sp>
          <p:nvSpPr>
            <p:cNvPr id="17" name="Freeform 17"/>
            <p:cNvSpPr/>
            <p:nvPr/>
          </p:nvSpPr>
          <p:spPr>
            <a:xfrm flipH="1">
              <a:off x="0" y="0"/>
              <a:ext cx="7401718" cy="12619277"/>
            </a:xfrm>
            <a:custGeom>
              <a:avLst/>
              <a:gdLst/>
              <a:ahLst/>
              <a:cxnLst/>
              <a:rect l="l" t="t" r="r" b="b"/>
              <a:pathLst>
                <a:path w="7401718" h="12619277">
                  <a:moveTo>
                    <a:pt x="7401718" y="0"/>
                  </a:moveTo>
                  <a:lnTo>
                    <a:pt x="0" y="0"/>
                  </a:lnTo>
                  <a:lnTo>
                    <a:pt x="0" y="12619277"/>
                  </a:lnTo>
                  <a:lnTo>
                    <a:pt x="7401718" y="12619277"/>
                  </a:lnTo>
                  <a:lnTo>
                    <a:pt x="7401718" y="0"/>
                  </a:lnTo>
                  <a:close/>
                </a:path>
              </a:pathLst>
            </a:custGeom>
            <a:blipFill>
              <a:blip r:embed="rId9"/>
              <a:stretch>
                <a:fillRect b="-20625"/>
              </a:stretch>
            </a:blipFill>
          </p:spPr>
        </p:sp>
      </p:grpSp>
      <p:sp>
        <p:nvSpPr>
          <p:cNvPr id="18" name="Freeform 18"/>
          <p:cNvSpPr/>
          <p:nvPr/>
        </p:nvSpPr>
        <p:spPr>
          <a:xfrm>
            <a:off x="8682333" y="1558798"/>
            <a:ext cx="7327921" cy="2183421"/>
          </a:xfrm>
          <a:custGeom>
            <a:avLst/>
            <a:gdLst/>
            <a:ahLst/>
            <a:cxnLst/>
            <a:rect l="l" t="t" r="r" b="b"/>
            <a:pathLst>
              <a:path w="7327921" h="2183421">
                <a:moveTo>
                  <a:pt x="0" y="0"/>
                </a:moveTo>
                <a:lnTo>
                  <a:pt x="7327920" y="0"/>
                </a:lnTo>
                <a:lnTo>
                  <a:pt x="7327920" y="2183422"/>
                </a:lnTo>
                <a:lnTo>
                  <a:pt x="0" y="2183422"/>
                </a:lnTo>
                <a:lnTo>
                  <a:pt x="0" y="0"/>
                </a:lnTo>
                <a:close/>
              </a:path>
            </a:pathLst>
          </a:custGeom>
          <a:blipFill>
            <a:blip r:embed="rId10"/>
            <a:stretch>
              <a:fillRect/>
            </a:stretch>
          </a:blipFill>
        </p:spPr>
      </p:sp>
      <p:sp>
        <p:nvSpPr>
          <p:cNvPr id="20" name="TextBox 20"/>
          <p:cNvSpPr txBox="1"/>
          <p:nvPr/>
        </p:nvSpPr>
        <p:spPr>
          <a:xfrm>
            <a:off x="7938111" y="971550"/>
            <a:ext cx="9321189" cy="430530"/>
          </a:xfrm>
          <a:prstGeom prst="rect">
            <a:avLst/>
          </a:prstGeom>
        </p:spPr>
        <p:txBody>
          <a:bodyPr lIns="0" tIns="0" rIns="0" bIns="0" rtlCol="0" anchor="t">
            <a:spAutoFit/>
          </a:bodyPr>
          <a:lstStyle/>
          <a:p>
            <a:pPr algn="r">
              <a:lnSpc>
                <a:spcPts val="3360"/>
              </a:lnSpc>
              <a:spcBef>
                <a:spcPct val="0"/>
              </a:spcBef>
            </a:pPr>
            <a:r>
              <a:rPr lang="en-US" sz="2400" spc="168">
                <a:solidFill>
                  <a:srgbClr val="FFFFFF"/>
                </a:solidFill>
                <a:ea typeface="字由点字典黑 45J" panose="00020600040101010101" charset="-122"/>
              </a:rPr>
              <a:t>同济大学</a:t>
            </a:r>
            <a:r>
              <a:rPr lang="zh-CN" altLang="en-US" sz="2400" spc="168">
                <a:solidFill>
                  <a:srgbClr val="FFFFFF"/>
                </a:solidFill>
                <a:ea typeface="字由点字典黑 45J" panose="00020600040101010101" charset="-122"/>
              </a:rPr>
              <a:t>软件工程</a:t>
            </a:r>
            <a:r>
              <a:rPr lang="en-US" sz="2400" spc="168">
                <a:solidFill>
                  <a:srgbClr val="FFFFFF"/>
                </a:solidFill>
                <a:ea typeface="字由点字典黑 45J" panose="00020600040101010101" charset="-122"/>
              </a:rPr>
              <a:t>课程设计</a:t>
            </a:r>
            <a:endParaRPr lang="en-US" sz="2400" spc="168">
              <a:solidFill>
                <a:srgbClr val="FFFFFF"/>
              </a:solidFill>
              <a:ea typeface="字由点字典黑 45J" panose="00020600040101010101" charset="-122"/>
            </a:endParaRPr>
          </a:p>
        </p:txBody>
      </p:sp>
      <p:sp>
        <p:nvSpPr>
          <p:cNvPr id="21" name="TextBox 21"/>
          <p:cNvSpPr txBox="1"/>
          <p:nvPr/>
        </p:nvSpPr>
        <p:spPr>
          <a:xfrm>
            <a:off x="7938135" y="7084060"/>
            <a:ext cx="5866765" cy="874395"/>
          </a:xfrm>
          <a:prstGeom prst="rect">
            <a:avLst/>
          </a:prstGeom>
        </p:spPr>
        <p:txBody>
          <a:bodyPr wrap="square" lIns="0" tIns="0" rIns="0" bIns="0" rtlCol="0" anchor="t">
            <a:spAutoFit/>
          </a:bodyPr>
          <a:lstStyle/>
          <a:p>
            <a:pPr>
              <a:lnSpc>
                <a:spcPts val="3410"/>
              </a:lnSpc>
            </a:pPr>
            <a:r>
              <a:rPr lang="en-US" sz="2400" spc="14">
                <a:solidFill>
                  <a:srgbClr val="FFFFFF"/>
                </a:solidFill>
                <a:ea typeface="字由点字典黑 55J" panose="00020600040101010101" charset="-122"/>
              </a:rPr>
              <a:t>前端部署地址：https://21tongjisse.top</a:t>
            </a:r>
            <a:endParaRPr lang="en-US" sz="2400" spc="14">
              <a:solidFill>
                <a:srgbClr val="FFFFFF"/>
              </a:solidFill>
              <a:ea typeface="字由点字典黑 55J" panose="00020600040101010101" charset="-122"/>
            </a:endParaRPr>
          </a:p>
          <a:p>
            <a:pPr>
              <a:lnSpc>
                <a:spcPts val="3410"/>
              </a:lnSpc>
              <a:spcBef>
                <a:spcPct val="0"/>
              </a:spcBef>
            </a:pPr>
            <a:endParaRPr lang="en-US" sz="2400" spc="14">
              <a:solidFill>
                <a:srgbClr val="FFFFFF"/>
              </a:solidFill>
              <a:latin typeface="字由点字典黑 55J" panose="00020600040101010101" charset="-122"/>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539600" y="-5969520"/>
            <a:ext cx="26785445" cy="23167831"/>
            <a:chOff x="0" y="0"/>
            <a:chExt cx="35713927" cy="30890442"/>
          </a:xfrm>
        </p:grpSpPr>
        <p:sp>
          <p:nvSpPr>
            <p:cNvPr id="3" name="Freeform 3"/>
            <p:cNvSpPr/>
            <p:nvPr/>
          </p:nvSpPr>
          <p:spPr>
            <a:xfrm rot="5400000">
              <a:off x="9914580" y="9343483"/>
              <a:ext cx="16660440" cy="26433476"/>
            </a:xfrm>
            <a:custGeom>
              <a:avLst/>
              <a:gdLst/>
              <a:ahLst/>
              <a:cxnLst/>
              <a:rect l="l" t="t" r="r" b="b"/>
              <a:pathLst>
                <a:path w="16660440" h="26433476">
                  <a:moveTo>
                    <a:pt x="0" y="0"/>
                  </a:moveTo>
                  <a:lnTo>
                    <a:pt x="16660440" y="0"/>
                  </a:lnTo>
                  <a:lnTo>
                    <a:pt x="16660440" y="26433477"/>
                  </a:lnTo>
                  <a:lnTo>
                    <a:pt x="0" y="26433477"/>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4" name="Freeform 4"/>
            <p:cNvSpPr/>
            <p:nvPr/>
          </p:nvSpPr>
          <p:spPr>
            <a:xfrm rot="-5400000">
              <a:off x="9440965" y="-5164341"/>
              <a:ext cx="17607669" cy="27936350"/>
            </a:xfrm>
            <a:custGeom>
              <a:avLst/>
              <a:gdLst/>
              <a:ahLst/>
              <a:cxnLst/>
              <a:rect l="l" t="t" r="r" b="b"/>
              <a:pathLst>
                <a:path w="17607669" h="27936350">
                  <a:moveTo>
                    <a:pt x="0" y="0"/>
                  </a:moveTo>
                  <a:lnTo>
                    <a:pt x="17607669" y="0"/>
                  </a:lnTo>
                  <a:lnTo>
                    <a:pt x="17607669" y="27936351"/>
                  </a:lnTo>
                  <a:lnTo>
                    <a:pt x="0" y="2793635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rot="-5400000">
              <a:off x="22416472" y="4310214"/>
              <a:ext cx="13297454" cy="13297454"/>
            </a:xfrm>
            <a:custGeom>
              <a:avLst/>
              <a:gdLst/>
              <a:ahLst/>
              <a:cxnLst/>
              <a:rect l="l" t="t" r="r" b="b"/>
              <a:pathLst>
                <a:path w="13297454" h="13297454">
                  <a:moveTo>
                    <a:pt x="0" y="0"/>
                  </a:moveTo>
                  <a:lnTo>
                    <a:pt x="13297455" y="0"/>
                  </a:lnTo>
                  <a:lnTo>
                    <a:pt x="13297455" y="13297455"/>
                  </a:lnTo>
                  <a:lnTo>
                    <a:pt x="0" y="1329745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Freeform 6"/>
            <p:cNvSpPr/>
            <p:nvPr/>
          </p:nvSpPr>
          <p:spPr>
            <a:xfrm>
              <a:off x="0" y="16094606"/>
              <a:ext cx="11161508" cy="11161508"/>
            </a:xfrm>
            <a:custGeom>
              <a:avLst/>
              <a:gdLst/>
              <a:ahLst/>
              <a:cxnLst/>
              <a:rect l="l" t="t" r="r" b="b"/>
              <a:pathLst>
                <a:path w="11161508" h="11161508">
                  <a:moveTo>
                    <a:pt x="0" y="0"/>
                  </a:moveTo>
                  <a:lnTo>
                    <a:pt x="11161508" y="0"/>
                  </a:lnTo>
                  <a:lnTo>
                    <a:pt x="11161508" y="11161509"/>
                  </a:lnTo>
                  <a:lnTo>
                    <a:pt x="0" y="1116150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grpSp>
        <p:nvGrpSpPr>
          <p:cNvPr id="7" name="Group 7"/>
          <p:cNvGrpSpPr/>
          <p:nvPr/>
        </p:nvGrpSpPr>
        <p:grpSpPr>
          <a:xfrm>
            <a:off x="2711398" y="3343131"/>
            <a:ext cx="3600739" cy="3600739"/>
            <a:chOff x="0" y="0"/>
            <a:chExt cx="4800985" cy="4800985"/>
          </a:xfrm>
        </p:grpSpPr>
        <p:sp>
          <p:nvSpPr>
            <p:cNvPr id="8" name="Freeform 8"/>
            <p:cNvSpPr/>
            <p:nvPr/>
          </p:nvSpPr>
          <p:spPr>
            <a:xfrm rot="-5400000">
              <a:off x="0" y="0"/>
              <a:ext cx="4800985" cy="4800985"/>
            </a:xfrm>
            <a:custGeom>
              <a:avLst/>
              <a:gdLst/>
              <a:ahLst/>
              <a:cxnLst/>
              <a:rect l="l" t="t" r="r" b="b"/>
              <a:pathLst>
                <a:path w="4800985" h="4800985">
                  <a:moveTo>
                    <a:pt x="0" y="0"/>
                  </a:moveTo>
                  <a:lnTo>
                    <a:pt x="4800985" y="0"/>
                  </a:lnTo>
                  <a:lnTo>
                    <a:pt x="4800985" y="4800985"/>
                  </a:lnTo>
                  <a:lnTo>
                    <a:pt x="0" y="480098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9" name="TextBox 9"/>
            <p:cNvSpPr txBox="1"/>
            <p:nvPr/>
          </p:nvSpPr>
          <p:spPr>
            <a:xfrm>
              <a:off x="371421" y="291259"/>
              <a:ext cx="4058142" cy="3687233"/>
            </a:xfrm>
            <a:prstGeom prst="rect">
              <a:avLst/>
            </a:prstGeom>
          </p:spPr>
          <p:txBody>
            <a:bodyPr lIns="0" tIns="0" rIns="0" bIns="0" rtlCol="0" anchor="t">
              <a:spAutoFit/>
            </a:bodyPr>
            <a:lstStyle/>
            <a:p>
              <a:pPr algn="ctr">
                <a:lnSpc>
                  <a:spcPts val="21565"/>
                </a:lnSpc>
                <a:spcBef>
                  <a:spcPct val="0"/>
                </a:spcBef>
              </a:pPr>
              <a:r>
                <a:rPr lang="en-US" sz="15405" spc="754" dirty="0">
                  <a:solidFill>
                    <a:srgbClr val="FFFFFF"/>
                  </a:solidFill>
                  <a:latin typeface="29LT Bukra Semi Condensed Semi-Bold" panose="020B0706040000000004"/>
                </a:rPr>
                <a:t>01</a:t>
              </a:r>
              <a:endParaRPr lang="en-US" sz="15405" spc="754" dirty="0">
                <a:solidFill>
                  <a:srgbClr val="FFFFFF"/>
                </a:solidFill>
                <a:latin typeface="29LT Bukra Semi Condensed Semi-Bold" panose="020B0706040000000004"/>
              </a:endParaRPr>
            </a:p>
          </p:txBody>
        </p:sp>
      </p:grpSp>
      <p:grpSp>
        <p:nvGrpSpPr>
          <p:cNvPr id="10" name="Group 10"/>
          <p:cNvGrpSpPr/>
          <p:nvPr/>
        </p:nvGrpSpPr>
        <p:grpSpPr>
          <a:xfrm>
            <a:off x="6635023" y="3706672"/>
            <a:ext cx="8293879" cy="1801300"/>
            <a:chOff x="0" y="-371475"/>
            <a:chExt cx="11058506" cy="2401734"/>
          </a:xfrm>
        </p:grpSpPr>
        <p:sp>
          <p:nvSpPr>
            <p:cNvPr id="11" name="TextBox 11"/>
            <p:cNvSpPr txBox="1"/>
            <p:nvPr/>
          </p:nvSpPr>
          <p:spPr>
            <a:xfrm>
              <a:off x="0" y="-371475"/>
              <a:ext cx="11058506" cy="2293621"/>
            </a:xfrm>
            <a:prstGeom prst="rect">
              <a:avLst/>
            </a:prstGeom>
          </p:spPr>
          <p:txBody>
            <a:bodyPr lIns="0" tIns="0" rIns="0" bIns="0" rtlCol="0" anchor="t">
              <a:spAutoFit/>
            </a:bodyPr>
            <a:lstStyle/>
            <a:p>
              <a:pPr algn="ctr">
                <a:lnSpc>
                  <a:spcPts val="13415"/>
                </a:lnSpc>
                <a:spcBef>
                  <a:spcPct val="0"/>
                </a:spcBef>
              </a:pPr>
              <a:r>
                <a:rPr lang="zh-CN" altLang="en-US" sz="7985" b="1" spc="734" dirty="0">
                  <a:solidFill>
                    <a:srgbClr val="FFFFFF"/>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需求规约</a:t>
              </a:r>
              <a:endParaRPr lang="en-US" sz="7985" b="1" spc="734" dirty="0">
                <a:solidFill>
                  <a:srgbClr val="FFFFFF"/>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endParaRPr>
            </a:p>
          </p:txBody>
        </p:sp>
        <p:sp>
          <p:nvSpPr>
            <p:cNvPr id="12" name="AutoShape 12"/>
            <p:cNvSpPr/>
            <p:nvPr/>
          </p:nvSpPr>
          <p:spPr>
            <a:xfrm>
              <a:off x="0" y="2030259"/>
              <a:ext cx="11058506" cy="0"/>
            </a:xfrm>
            <a:prstGeom prst="line">
              <a:avLst/>
            </a:prstGeom>
            <a:ln w="25400" cap="rnd">
              <a:solidFill>
                <a:srgbClr val="D0DFFF"/>
              </a:solidFill>
              <a:prstDash val="solid"/>
              <a:headEnd type="none" w="sm" len="sm"/>
              <a:tailEnd type="none" w="sm" len="sm"/>
            </a:ln>
          </p:spPr>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539600" y="-5969520"/>
            <a:ext cx="26785445" cy="23167831"/>
            <a:chOff x="0" y="0"/>
            <a:chExt cx="35713927" cy="30890442"/>
          </a:xfrm>
        </p:grpSpPr>
        <p:sp>
          <p:nvSpPr>
            <p:cNvPr id="3" name="Freeform 3"/>
            <p:cNvSpPr/>
            <p:nvPr/>
          </p:nvSpPr>
          <p:spPr>
            <a:xfrm rot="5400000">
              <a:off x="9914580" y="9343483"/>
              <a:ext cx="16660440" cy="26433476"/>
            </a:xfrm>
            <a:custGeom>
              <a:avLst/>
              <a:gdLst/>
              <a:ahLst/>
              <a:cxnLst/>
              <a:rect l="l" t="t" r="r" b="b"/>
              <a:pathLst>
                <a:path w="16660440" h="26433476">
                  <a:moveTo>
                    <a:pt x="0" y="0"/>
                  </a:moveTo>
                  <a:lnTo>
                    <a:pt x="16660440" y="0"/>
                  </a:lnTo>
                  <a:lnTo>
                    <a:pt x="16660440" y="26433477"/>
                  </a:lnTo>
                  <a:lnTo>
                    <a:pt x="0" y="26433477"/>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txBody>
            <a:bodyPr/>
            <a:lstStyle/>
            <a:p>
              <a:endParaRPr lang="zh-CN" altLang="en-US"/>
            </a:p>
          </p:txBody>
        </p:sp>
        <p:sp>
          <p:nvSpPr>
            <p:cNvPr id="4" name="Freeform 4"/>
            <p:cNvSpPr/>
            <p:nvPr/>
          </p:nvSpPr>
          <p:spPr>
            <a:xfrm rot="-5400000">
              <a:off x="9440965" y="-5164341"/>
              <a:ext cx="17607669" cy="27936350"/>
            </a:xfrm>
            <a:custGeom>
              <a:avLst/>
              <a:gdLst/>
              <a:ahLst/>
              <a:cxnLst/>
              <a:rect l="l" t="t" r="r" b="b"/>
              <a:pathLst>
                <a:path w="17607669" h="27936350">
                  <a:moveTo>
                    <a:pt x="0" y="0"/>
                  </a:moveTo>
                  <a:lnTo>
                    <a:pt x="17607669" y="0"/>
                  </a:lnTo>
                  <a:lnTo>
                    <a:pt x="17607669" y="27936351"/>
                  </a:lnTo>
                  <a:lnTo>
                    <a:pt x="0" y="2793635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zh-CN" altLang="en-US"/>
            </a:p>
          </p:txBody>
        </p:sp>
        <p:sp>
          <p:nvSpPr>
            <p:cNvPr id="5" name="Freeform 5"/>
            <p:cNvSpPr/>
            <p:nvPr/>
          </p:nvSpPr>
          <p:spPr>
            <a:xfrm rot="-5400000">
              <a:off x="22416472" y="4310214"/>
              <a:ext cx="13297454" cy="13297454"/>
            </a:xfrm>
            <a:custGeom>
              <a:avLst/>
              <a:gdLst/>
              <a:ahLst/>
              <a:cxnLst/>
              <a:rect l="l" t="t" r="r" b="b"/>
              <a:pathLst>
                <a:path w="13297454" h="13297454">
                  <a:moveTo>
                    <a:pt x="0" y="0"/>
                  </a:moveTo>
                  <a:lnTo>
                    <a:pt x="13297455" y="0"/>
                  </a:lnTo>
                  <a:lnTo>
                    <a:pt x="13297455" y="13297455"/>
                  </a:lnTo>
                  <a:lnTo>
                    <a:pt x="0" y="1329745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zh-CN" altLang="en-US"/>
            </a:p>
          </p:txBody>
        </p:sp>
        <p:sp>
          <p:nvSpPr>
            <p:cNvPr id="6" name="Freeform 6"/>
            <p:cNvSpPr/>
            <p:nvPr/>
          </p:nvSpPr>
          <p:spPr>
            <a:xfrm>
              <a:off x="0" y="16094606"/>
              <a:ext cx="11161508" cy="11161508"/>
            </a:xfrm>
            <a:custGeom>
              <a:avLst/>
              <a:gdLst/>
              <a:ahLst/>
              <a:cxnLst/>
              <a:rect l="l" t="t" r="r" b="b"/>
              <a:pathLst>
                <a:path w="11161508" h="11161508">
                  <a:moveTo>
                    <a:pt x="0" y="0"/>
                  </a:moveTo>
                  <a:lnTo>
                    <a:pt x="11161508" y="0"/>
                  </a:lnTo>
                  <a:lnTo>
                    <a:pt x="11161508" y="11161509"/>
                  </a:lnTo>
                  <a:lnTo>
                    <a:pt x="0" y="1116150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zh-CN" altLang="en-US"/>
            </a:p>
          </p:txBody>
        </p:sp>
      </p:grpSp>
      <p:grpSp>
        <p:nvGrpSpPr>
          <p:cNvPr id="7" name="Group 7"/>
          <p:cNvGrpSpPr/>
          <p:nvPr/>
        </p:nvGrpSpPr>
        <p:grpSpPr>
          <a:xfrm>
            <a:off x="1028700" y="1028700"/>
            <a:ext cx="16230600" cy="8229600"/>
            <a:chOff x="0" y="0"/>
            <a:chExt cx="21640800" cy="10972800"/>
          </a:xfrm>
        </p:grpSpPr>
        <p:grpSp>
          <p:nvGrpSpPr>
            <p:cNvPr id="8" name="Group 8"/>
            <p:cNvGrpSpPr/>
            <p:nvPr/>
          </p:nvGrpSpPr>
          <p:grpSpPr>
            <a:xfrm>
              <a:off x="0" y="1578883"/>
              <a:ext cx="21640800" cy="9393917"/>
              <a:chOff x="0" y="0"/>
              <a:chExt cx="4274726" cy="1855588"/>
            </a:xfrm>
          </p:grpSpPr>
          <p:sp>
            <p:nvSpPr>
              <p:cNvPr id="9" name="Freeform 9"/>
              <p:cNvSpPr/>
              <p:nvPr/>
            </p:nvSpPr>
            <p:spPr>
              <a:xfrm>
                <a:off x="0" y="0"/>
                <a:ext cx="4274726" cy="1855588"/>
              </a:xfrm>
              <a:custGeom>
                <a:avLst/>
                <a:gdLst/>
                <a:ahLst/>
                <a:cxnLst/>
                <a:rect l="l" t="t" r="r" b="b"/>
                <a:pathLst>
                  <a:path w="4274726" h="1855588">
                    <a:moveTo>
                      <a:pt x="21465" y="0"/>
                    </a:moveTo>
                    <a:lnTo>
                      <a:pt x="4253261" y="0"/>
                    </a:lnTo>
                    <a:cubicBezTo>
                      <a:pt x="4265116" y="0"/>
                      <a:pt x="4274726" y="9610"/>
                      <a:pt x="4274726" y="21465"/>
                    </a:cubicBezTo>
                    <a:lnTo>
                      <a:pt x="4274726" y="1834124"/>
                    </a:lnTo>
                    <a:cubicBezTo>
                      <a:pt x="4274726" y="1845978"/>
                      <a:pt x="4265116" y="1855588"/>
                      <a:pt x="4253261" y="1855588"/>
                    </a:cubicBezTo>
                    <a:lnTo>
                      <a:pt x="21465" y="1855588"/>
                    </a:lnTo>
                    <a:cubicBezTo>
                      <a:pt x="9610" y="1855588"/>
                      <a:pt x="0" y="1845978"/>
                      <a:pt x="0" y="1834124"/>
                    </a:cubicBezTo>
                    <a:lnTo>
                      <a:pt x="0" y="21465"/>
                    </a:lnTo>
                    <a:cubicBezTo>
                      <a:pt x="0" y="9610"/>
                      <a:pt x="9610" y="0"/>
                      <a:pt x="21465" y="0"/>
                    </a:cubicBezTo>
                    <a:close/>
                  </a:path>
                </a:pathLst>
              </a:custGeom>
              <a:solidFill>
                <a:srgbClr val="E6EEFF"/>
              </a:solidFill>
            </p:spPr>
            <p:txBody>
              <a:bodyPr/>
              <a:lstStyle/>
              <a:p>
                <a:endParaRPr lang="zh-CN" altLang="en-US"/>
              </a:p>
            </p:txBody>
          </p:sp>
          <p:sp>
            <p:nvSpPr>
              <p:cNvPr id="10" name="TextBox 10"/>
              <p:cNvSpPr txBox="1"/>
              <p:nvPr/>
            </p:nvSpPr>
            <p:spPr>
              <a:xfrm>
                <a:off x="0" y="-123825"/>
                <a:ext cx="812800" cy="936625"/>
              </a:xfrm>
              <a:prstGeom prst="rect">
                <a:avLst/>
              </a:prstGeom>
            </p:spPr>
            <p:txBody>
              <a:bodyPr lIns="50800" tIns="50800" rIns="50800" bIns="50800" rtlCol="0" anchor="ctr"/>
              <a:lstStyle/>
              <a:p>
                <a:pPr algn="ctr">
                  <a:lnSpc>
                    <a:spcPts val="3500"/>
                  </a:lnSpc>
                </a:pPr>
              </a:p>
            </p:txBody>
          </p:sp>
        </p:grpSp>
        <p:grpSp>
          <p:nvGrpSpPr>
            <p:cNvPr id="11" name="Group 11"/>
            <p:cNvGrpSpPr/>
            <p:nvPr/>
          </p:nvGrpSpPr>
          <p:grpSpPr>
            <a:xfrm>
              <a:off x="0" y="0"/>
              <a:ext cx="21640800" cy="1413830"/>
              <a:chOff x="0" y="0"/>
              <a:chExt cx="4274726" cy="279275"/>
            </a:xfrm>
          </p:grpSpPr>
          <p:sp>
            <p:nvSpPr>
              <p:cNvPr id="12" name="Freeform 12"/>
              <p:cNvSpPr/>
              <p:nvPr/>
            </p:nvSpPr>
            <p:spPr>
              <a:xfrm>
                <a:off x="0" y="0"/>
                <a:ext cx="4274726" cy="279275"/>
              </a:xfrm>
              <a:custGeom>
                <a:avLst/>
                <a:gdLst/>
                <a:ahLst/>
                <a:cxnLst/>
                <a:rect l="l" t="t" r="r" b="b"/>
                <a:pathLst>
                  <a:path w="4274726" h="279275">
                    <a:moveTo>
                      <a:pt x="21465" y="0"/>
                    </a:moveTo>
                    <a:lnTo>
                      <a:pt x="4253261" y="0"/>
                    </a:lnTo>
                    <a:cubicBezTo>
                      <a:pt x="4265116" y="0"/>
                      <a:pt x="4274726" y="9610"/>
                      <a:pt x="4274726" y="21465"/>
                    </a:cubicBezTo>
                    <a:lnTo>
                      <a:pt x="4274726" y="257810"/>
                    </a:lnTo>
                    <a:cubicBezTo>
                      <a:pt x="4274726" y="269665"/>
                      <a:pt x="4265116" y="279275"/>
                      <a:pt x="4253261" y="279275"/>
                    </a:cubicBezTo>
                    <a:lnTo>
                      <a:pt x="21465" y="279275"/>
                    </a:lnTo>
                    <a:cubicBezTo>
                      <a:pt x="9610" y="279275"/>
                      <a:pt x="0" y="269665"/>
                      <a:pt x="0" y="257810"/>
                    </a:cubicBezTo>
                    <a:lnTo>
                      <a:pt x="0" y="21465"/>
                    </a:lnTo>
                    <a:cubicBezTo>
                      <a:pt x="0" y="9610"/>
                      <a:pt x="9610" y="0"/>
                      <a:pt x="21465" y="0"/>
                    </a:cubicBezTo>
                    <a:close/>
                  </a:path>
                </a:pathLst>
              </a:custGeom>
              <a:solidFill>
                <a:srgbClr val="E6EEFF"/>
              </a:solidFill>
            </p:spPr>
            <p:txBody>
              <a:bodyPr/>
              <a:lstStyle/>
              <a:p>
                <a:endParaRPr lang="zh-CN" altLang="en-US"/>
              </a:p>
            </p:txBody>
          </p:sp>
          <p:sp>
            <p:nvSpPr>
              <p:cNvPr id="13" name="TextBox 13"/>
              <p:cNvSpPr txBox="1"/>
              <p:nvPr/>
            </p:nvSpPr>
            <p:spPr>
              <a:xfrm>
                <a:off x="0" y="-123825"/>
                <a:ext cx="812800" cy="936625"/>
              </a:xfrm>
              <a:prstGeom prst="rect">
                <a:avLst/>
              </a:prstGeom>
            </p:spPr>
            <p:txBody>
              <a:bodyPr lIns="50800" tIns="50800" rIns="50800" bIns="50800" rtlCol="0" anchor="ctr"/>
              <a:lstStyle/>
              <a:p>
                <a:pPr algn="ctr">
                  <a:lnSpc>
                    <a:spcPts val="3500"/>
                  </a:lnSpc>
                </a:pPr>
              </a:p>
            </p:txBody>
          </p:sp>
        </p:grpSp>
        <p:grpSp>
          <p:nvGrpSpPr>
            <p:cNvPr id="14" name="Group 14"/>
            <p:cNvGrpSpPr/>
            <p:nvPr/>
          </p:nvGrpSpPr>
          <p:grpSpPr>
            <a:xfrm>
              <a:off x="4239220" y="1816588"/>
              <a:ext cx="17096636" cy="8918507"/>
              <a:chOff x="0" y="0"/>
              <a:chExt cx="3377113" cy="1761680"/>
            </a:xfrm>
          </p:grpSpPr>
          <p:sp>
            <p:nvSpPr>
              <p:cNvPr id="15" name="Freeform 15"/>
              <p:cNvSpPr/>
              <p:nvPr/>
            </p:nvSpPr>
            <p:spPr>
              <a:xfrm>
                <a:off x="0" y="0"/>
                <a:ext cx="3377113" cy="1761680"/>
              </a:xfrm>
              <a:custGeom>
                <a:avLst/>
                <a:gdLst/>
                <a:ahLst/>
                <a:cxnLst/>
                <a:rect l="l" t="t" r="r" b="b"/>
                <a:pathLst>
                  <a:path w="3377113" h="1761680">
                    <a:moveTo>
                      <a:pt x="27170" y="0"/>
                    </a:moveTo>
                    <a:lnTo>
                      <a:pt x="3349943" y="0"/>
                    </a:lnTo>
                    <a:cubicBezTo>
                      <a:pt x="3364949" y="0"/>
                      <a:pt x="3377113" y="12164"/>
                      <a:pt x="3377113" y="27170"/>
                    </a:cubicBezTo>
                    <a:lnTo>
                      <a:pt x="3377113" y="1734510"/>
                    </a:lnTo>
                    <a:cubicBezTo>
                      <a:pt x="3377113" y="1741716"/>
                      <a:pt x="3374251" y="1748627"/>
                      <a:pt x="3369155" y="1753723"/>
                    </a:cubicBezTo>
                    <a:cubicBezTo>
                      <a:pt x="3364060" y="1758818"/>
                      <a:pt x="3357149" y="1761680"/>
                      <a:pt x="3349943" y="1761680"/>
                    </a:cubicBezTo>
                    <a:lnTo>
                      <a:pt x="27170" y="1761680"/>
                    </a:lnTo>
                    <a:cubicBezTo>
                      <a:pt x="12164" y="1761680"/>
                      <a:pt x="0" y="1749516"/>
                      <a:pt x="0" y="1734510"/>
                    </a:cubicBezTo>
                    <a:lnTo>
                      <a:pt x="0" y="27170"/>
                    </a:lnTo>
                    <a:cubicBezTo>
                      <a:pt x="0" y="12164"/>
                      <a:pt x="12164" y="0"/>
                      <a:pt x="27170" y="0"/>
                    </a:cubicBezTo>
                    <a:close/>
                  </a:path>
                </a:pathLst>
              </a:custGeom>
              <a:solidFill>
                <a:srgbClr val="FFFFFF"/>
              </a:solidFill>
            </p:spPr>
            <p:txBody>
              <a:bodyPr/>
              <a:lstStyle/>
              <a:p>
                <a:endParaRPr lang="zh-CN" altLang="en-US" dirty="0"/>
              </a:p>
            </p:txBody>
          </p:sp>
          <p:sp>
            <p:nvSpPr>
              <p:cNvPr id="16" name="TextBox 16"/>
              <p:cNvSpPr txBox="1"/>
              <p:nvPr/>
            </p:nvSpPr>
            <p:spPr>
              <a:xfrm>
                <a:off x="0" y="-123825"/>
                <a:ext cx="812800" cy="936625"/>
              </a:xfrm>
              <a:prstGeom prst="rect">
                <a:avLst/>
              </a:prstGeom>
            </p:spPr>
            <p:txBody>
              <a:bodyPr lIns="50800" tIns="50800" rIns="50800" bIns="50800" rtlCol="0" anchor="ctr"/>
              <a:lstStyle/>
              <a:p>
                <a:pPr algn="ctr">
                  <a:lnSpc>
                    <a:spcPts val="3500"/>
                  </a:lnSpc>
                </a:pPr>
              </a:p>
            </p:txBody>
          </p:sp>
        </p:grpSp>
      </p:grpSp>
      <p:sp>
        <p:nvSpPr>
          <p:cNvPr id="17" name="TextBox 17"/>
          <p:cNvSpPr txBox="1"/>
          <p:nvPr/>
        </p:nvSpPr>
        <p:spPr>
          <a:xfrm>
            <a:off x="1028700" y="926807"/>
            <a:ext cx="16230600" cy="1000125"/>
          </a:xfrm>
          <a:prstGeom prst="rect">
            <a:avLst/>
          </a:prstGeom>
        </p:spPr>
        <p:txBody>
          <a:bodyPr lIns="0" tIns="0" rIns="0" bIns="0" rtlCol="0" anchor="t">
            <a:spAutoFit/>
          </a:bodyPr>
          <a:lstStyle/>
          <a:p>
            <a:pPr algn="ctr">
              <a:lnSpc>
                <a:spcPts val="8400"/>
              </a:lnSpc>
              <a:spcBef>
                <a:spcPct val="0"/>
              </a:spcBef>
            </a:pPr>
            <a:r>
              <a:rPr lang="en-US" sz="5000" spc="765">
                <a:solidFill>
                  <a:srgbClr val="5465FF"/>
                </a:solidFill>
                <a:latin typeface="字由点字倔强黑" panose="00020600040101010101" charset="-122"/>
              </a:rPr>
              <a:t>·功能性需求分析·</a:t>
            </a:r>
            <a:endParaRPr lang="en-US" sz="5000" spc="765">
              <a:solidFill>
                <a:srgbClr val="5465FF"/>
              </a:solidFill>
              <a:latin typeface="字由点字倔强黑" panose="00020600040101010101" charset="-122"/>
            </a:endParaRPr>
          </a:p>
        </p:txBody>
      </p:sp>
      <p:sp>
        <p:nvSpPr>
          <p:cNvPr id="19" name="Freeform 19"/>
          <p:cNvSpPr/>
          <p:nvPr/>
        </p:nvSpPr>
        <p:spPr>
          <a:xfrm flipH="1">
            <a:off x="447900" y="1735719"/>
            <a:ext cx="4412299" cy="7522581"/>
          </a:xfrm>
          <a:custGeom>
            <a:avLst/>
            <a:gdLst/>
            <a:ahLst/>
            <a:cxnLst/>
            <a:rect l="l" t="t" r="r" b="b"/>
            <a:pathLst>
              <a:path w="4412299" h="7522581">
                <a:moveTo>
                  <a:pt x="4412299" y="0"/>
                </a:moveTo>
                <a:lnTo>
                  <a:pt x="0" y="0"/>
                </a:lnTo>
                <a:lnTo>
                  <a:pt x="0" y="7522581"/>
                </a:lnTo>
                <a:lnTo>
                  <a:pt x="4412299" y="7522581"/>
                </a:lnTo>
                <a:lnTo>
                  <a:pt x="4412299" y="0"/>
                </a:lnTo>
                <a:close/>
              </a:path>
            </a:pathLst>
          </a:custGeom>
          <a:blipFill>
            <a:blip r:embed="rId7"/>
            <a:stretch>
              <a:fillRect b="-20625"/>
            </a:stretch>
          </a:blipFill>
        </p:spPr>
        <p:txBody>
          <a:bodyPr/>
          <a:lstStyle/>
          <a:p>
            <a:endParaRPr lang="zh-CN" altLang="en-US"/>
          </a:p>
        </p:txBody>
      </p:sp>
      <p:grpSp>
        <p:nvGrpSpPr>
          <p:cNvPr id="20" name="Group 20"/>
          <p:cNvGrpSpPr/>
          <p:nvPr/>
        </p:nvGrpSpPr>
        <p:grpSpPr>
          <a:xfrm>
            <a:off x="4860199" y="3284404"/>
            <a:ext cx="448537" cy="448537"/>
            <a:chOff x="0" y="0"/>
            <a:chExt cx="598050" cy="598050"/>
          </a:xfrm>
        </p:grpSpPr>
        <p:sp>
          <p:nvSpPr>
            <p:cNvPr id="21" name="Freeform 21"/>
            <p:cNvSpPr/>
            <p:nvPr/>
          </p:nvSpPr>
          <p:spPr>
            <a:xfrm rot="-5400000">
              <a:off x="0" y="0"/>
              <a:ext cx="598050" cy="598050"/>
            </a:xfrm>
            <a:custGeom>
              <a:avLst/>
              <a:gdLst/>
              <a:ahLst/>
              <a:cxnLst/>
              <a:rect l="l" t="t" r="r" b="b"/>
              <a:pathLst>
                <a:path w="598050" h="598050">
                  <a:moveTo>
                    <a:pt x="0" y="0"/>
                  </a:moveTo>
                  <a:lnTo>
                    <a:pt x="598050" y="0"/>
                  </a:lnTo>
                  <a:lnTo>
                    <a:pt x="598050" y="598050"/>
                  </a:lnTo>
                  <a:lnTo>
                    <a:pt x="0" y="59805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zh-CN" altLang="en-US"/>
            </a:p>
          </p:txBody>
        </p:sp>
        <p:sp>
          <p:nvSpPr>
            <p:cNvPr id="22" name="TextBox 22"/>
            <p:cNvSpPr txBox="1"/>
            <p:nvPr/>
          </p:nvSpPr>
          <p:spPr>
            <a:xfrm>
              <a:off x="46267" y="35800"/>
              <a:ext cx="505515" cy="480922"/>
            </a:xfrm>
            <a:prstGeom prst="rect">
              <a:avLst/>
            </a:prstGeom>
          </p:spPr>
          <p:txBody>
            <a:bodyPr lIns="0" tIns="0" rIns="0" bIns="0" rtlCol="0" anchor="t">
              <a:spAutoFit/>
            </a:bodyPr>
            <a:lstStyle/>
            <a:p>
              <a:pPr algn="ctr">
                <a:lnSpc>
                  <a:spcPts val="2685"/>
                </a:lnSpc>
                <a:spcBef>
                  <a:spcPct val="0"/>
                </a:spcBef>
              </a:pPr>
              <a:r>
                <a:rPr lang="en-US" sz="1920" spc="94" dirty="0">
                  <a:solidFill>
                    <a:srgbClr val="6583FF"/>
                  </a:solidFill>
                  <a:latin typeface="29LT Bukra Semi Condensed Semi-Bold" panose="020B0706040000000004"/>
                </a:rPr>
                <a:t>01</a:t>
              </a:r>
              <a:endParaRPr lang="en-US" sz="1920" spc="94" dirty="0">
                <a:solidFill>
                  <a:srgbClr val="6583FF"/>
                </a:solidFill>
                <a:latin typeface="29LT Bukra Semi Condensed Semi-Bold" panose="020B0706040000000004"/>
              </a:endParaRPr>
            </a:p>
          </p:txBody>
        </p:sp>
      </p:grpSp>
      <p:grpSp>
        <p:nvGrpSpPr>
          <p:cNvPr id="23" name="Group 23"/>
          <p:cNvGrpSpPr/>
          <p:nvPr/>
        </p:nvGrpSpPr>
        <p:grpSpPr>
          <a:xfrm>
            <a:off x="4860199" y="3961926"/>
            <a:ext cx="448537" cy="448537"/>
            <a:chOff x="0" y="0"/>
            <a:chExt cx="598050" cy="598050"/>
          </a:xfrm>
        </p:grpSpPr>
        <p:sp>
          <p:nvSpPr>
            <p:cNvPr id="24" name="Freeform 24"/>
            <p:cNvSpPr/>
            <p:nvPr/>
          </p:nvSpPr>
          <p:spPr>
            <a:xfrm rot="-5400000">
              <a:off x="0" y="0"/>
              <a:ext cx="598050" cy="598050"/>
            </a:xfrm>
            <a:custGeom>
              <a:avLst/>
              <a:gdLst/>
              <a:ahLst/>
              <a:cxnLst/>
              <a:rect l="l" t="t" r="r" b="b"/>
              <a:pathLst>
                <a:path w="598050" h="598050">
                  <a:moveTo>
                    <a:pt x="0" y="0"/>
                  </a:moveTo>
                  <a:lnTo>
                    <a:pt x="598050" y="0"/>
                  </a:lnTo>
                  <a:lnTo>
                    <a:pt x="598050" y="598050"/>
                  </a:lnTo>
                  <a:lnTo>
                    <a:pt x="0" y="59805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zh-CN" altLang="en-US"/>
            </a:p>
          </p:txBody>
        </p:sp>
        <p:sp>
          <p:nvSpPr>
            <p:cNvPr id="25" name="TextBox 25"/>
            <p:cNvSpPr txBox="1"/>
            <p:nvPr/>
          </p:nvSpPr>
          <p:spPr>
            <a:xfrm>
              <a:off x="46267" y="35800"/>
              <a:ext cx="505515" cy="480922"/>
            </a:xfrm>
            <a:prstGeom prst="rect">
              <a:avLst/>
            </a:prstGeom>
          </p:spPr>
          <p:txBody>
            <a:bodyPr lIns="0" tIns="0" rIns="0" bIns="0" rtlCol="0" anchor="t">
              <a:spAutoFit/>
            </a:bodyPr>
            <a:lstStyle/>
            <a:p>
              <a:pPr algn="ctr">
                <a:lnSpc>
                  <a:spcPts val="2685"/>
                </a:lnSpc>
                <a:spcBef>
                  <a:spcPct val="0"/>
                </a:spcBef>
              </a:pPr>
              <a:r>
                <a:rPr lang="en-US" sz="1920" spc="94" dirty="0">
                  <a:solidFill>
                    <a:srgbClr val="6583FF"/>
                  </a:solidFill>
                  <a:latin typeface="29LT Bukra Semi Condensed Semi-Bold" panose="020B0706040000000004"/>
                </a:rPr>
                <a:t>02</a:t>
              </a:r>
              <a:endParaRPr lang="en-US" sz="1920" spc="94" dirty="0">
                <a:solidFill>
                  <a:srgbClr val="6583FF"/>
                </a:solidFill>
                <a:latin typeface="29LT Bukra Semi Condensed Semi-Bold" panose="020B0706040000000004"/>
              </a:endParaRPr>
            </a:p>
          </p:txBody>
        </p:sp>
      </p:grpSp>
      <p:grpSp>
        <p:nvGrpSpPr>
          <p:cNvPr id="26" name="Group 26"/>
          <p:cNvGrpSpPr/>
          <p:nvPr/>
        </p:nvGrpSpPr>
        <p:grpSpPr>
          <a:xfrm>
            <a:off x="4860199" y="4648588"/>
            <a:ext cx="448537" cy="448537"/>
            <a:chOff x="0" y="0"/>
            <a:chExt cx="598050" cy="598050"/>
          </a:xfrm>
        </p:grpSpPr>
        <p:sp>
          <p:nvSpPr>
            <p:cNvPr id="27" name="Freeform 27"/>
            <p:cNvSpPr/>
            <p:nvPr/>
          </p:nvSpPr>
          <p:spPr>
            <a:xfrm rot="-5400000">
              <a:off x="0" y="0"/>
              <a:ext cx="598050" cy="598050"/>
            </a:xfrm>
            <a:custGeom>
              <a:avLst/>
              <a:gdLst/>
              <a:ahLst/>
              <a:cxnLst/>
              <a:rect l="l" t="t" r="r" b="b"/>
              <a:pathLst>
                <a:path w="598050" h="598050">
                  <a:moveTo>
                    <a:pt x="0" y="0"/>
                  </a:moveTo>
                  <a:lnTo>
                    <a:pt x="598050" y="0"/>
                  </a:lnTo>
                  <a:lnTo>
                    <a:pt x="598050" y="598050"/>
                  </a:lnTo>
                  <a:lnTo>
                    <a:pt x="0" y="59805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zh-CN" altLang="en-US"/>
            </a:p>
          </p:txBody>
        </p:sp>
        <p:sp>
          <p:nvSpPr>
            <p:cNvPr id="28" name="TextBox 28"/>
            <p:cNvSpPr txBox="1"/>
            <p:nvPr/>
          </p:nvSpPr>
          <p:spPr>
            <a:xfrm>
              <a:off x="46267" y="35800"/>
              <a:ext cx="505515" cy="480922"/>
            </a:xfrm>
            <a:prstGeom prst="rect">
              <a:avLst/>
            </a:prstGeom>
          </p:spPr>
          <p:txBody>
            <a:bodyPr lIns="0" tIns="0" rIns="0" bIns="0" rtlCol="0" anchor="t">
              <a:spAutoFit/>
            </a:bodyPr>
            <a:lstStyle/>
            <a:p>
              <a:pPr algn="ctr">
                <a:lnSpc>
                  <a:spcPts val="2685"/>
                </a:lnSpc>
                <a:spcBef>
                  <a:spcPct val="0"/>
                </a:spcBef>
              </a:pPr>
              <a:r>
                <a:rPr lang="en-US" sz="1920" spc="94">
                  <a:solidFill>
                    <a:srgbClr val="6583FF"/>
                  </a:solidFill>
                  <a:latin typeface="29LT Bukra Semi Condensed Semi-Bold" panose="020B0706040000000004"/>
                </a:rPr>
                <a:t>03</a:t>
              </a:r>
              <a:endParaRPr lang="en-US" sz="1920" spc="94">
                <a:solidFill>
                  <a:srgbClr val="6583FF"/>
                </a:solidFill>
                <a:latin typeface="29LT Bukra Semi Condensed Semi-Bold" panose="020B0706040000000004"/>
              </a:endParaRPr>
            </a:p>
          </p:txBody>
        </p:sp>
      </p:grpSp>
      <p:grpSp>
        <p:nvGrpSpPr>
          <p:cNvPr id="29" name="Group 29"/>
          <p:cNvGrpSpPr/>
          <p:nvPr/>
        </p:nvGrpSpPr>
        <p:grpSpPr>
          <a:xfrm>
            <a:off x="4860199" y="5759176"/>
            <a:ext cx="448537" cy="448537"/>
            <a:chOff x="0" y="0"/>
            <a:chExt cx="598050" cy="598050"/>
          </a:xfrm>
        </p:grpSpPr>
        <p:sp>
          <p:nvSpPr>
            <p:cNvPr id="30" name="Freeform 30"/>
            <p:cNvSpPr/>
            <p:nvPr/>
          </p:nvSpPr>
          <p:spPr>
            <a:xfrm rot="-5400000">
              <a:off x="0" y="0"/>
              <a:ext cx="598050" cy="598050"/>
            </a:xfrm>
            <a:custGeom>
              <a:avLst/>
              <a:gdLst/>
              <a:ahLst/>
              <a:cxnLst/>
              <a:rect l="l" t="t" r="r" b="b"/>
              <a:pathLst>
                <a:path w="598050" h="598050">
                  <a:moveTo>
                    <a:pt x="0" y="0"/>
                  </a:moveTo>
                  <a:lnTo>
                    <a:pt x="598050" y="0"/>
                  </a:lnTo>
                  <a:lnTo>
                    <a:pt x="598050" y="598050"/>
                  </a:lnTo>
                  <a:lnTo>
                    <a:pt x="0" y="59805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zh-CN" altLang="en-US"/>
            </a:p>
          </p:txBody>
        </p:sp>
        <p:sp>
          <p:nvSpPr>
            <p:cNvPr id="31" name="TextBox 31"/>
            <p:cNvSpPr txBox="1"/>
            <p:nvPr/>
          </p:nvSpPr>
          <p:spPr>
            <a:xfrm>
              <a:off x="46267" y="35800"/>
              <a:ext cx="505515" cy="480922"/>
            </a:xfrm>
            <a:prstGeom prst="rect">
              <a:avLst/>
            </a:prstGeom>
          </p:spPr>
          <p:txBody>
            <a:bodyPr lIns="0" tIns="0" rIns="0" bIns="0" rtlCol="0" anchor="t">
              <a:spAutoFit/>
            </a:bodyPr>
            <a:lstStyle/>
            <a:p>
              <a:pPr algn="ctr">
                <a:lnSpc>
                  <a:spcPts val="2685"/>
                </a:lnSpc>
                <a:spcBef>
                  <a:spcPct val="0"/>
                </a:spcBef>
              </a:pPr>
              <a:r>
                <a:rPr lang="en-US" sz="1920" spc="94" dirty="0">
                  <a:solidFill>
                    <a:srgbClr val="6583FF"/>
                  </a:solidFill>
                  <a:latin typeface="29LT Bukra Semi Condensed Semi-Bold" panose="020B0706040000000004"/>
                </a:rPr>
                <a:t>04</a:t>
              </a:r>
              <a:endParaRPr lang="en-US" sz="1920" spc="94" dirty="0">
                <a:solidFill>
                  <a:srgbClr val="6583FF"/>
                </a:solidFill>
                <a:latin typeface="29LT Bukra Semi Condensed Semi-Bold" panose="020B0706040000000004"/>
              </a:endParaRPr>
            </a:p>
          </p:txBody>
        </p:sp>
      </p:grpSp>
      <p:grpSp>
        <p:nvGrpSpPr>
          <p:cNvPr id="32" name="Group 32"/>
          <p:cNvGrpSpPr/>
          <p:nvPr/>
        </p:nvGrpSpPr>
        <p:grpSpPr>
          <a:xfrm>
            <a:off x="4860199" y="6445838"/>
            <a:ext cx="448537" cy="448537"/>
            <a:chOff x="0" y="0"/>
            <a:chExt cx="598050" cy="598050"/>
          </a:xfrm>
        </p:grpSpPr>
        <p:sp>
          <p:nvSpPr>
            <p:cNvPr id="33" name="Freeform 33"/>
            <p:cNvSpPr/>
            <p:nvPr/>
          </p:nvSpPr>
          <p:spPr>
            <a:xfrm rot="-5400000">
              <a:off x="0" y="0"/>
              <a:ext cx="598050" cy="598050"/>
            </a:xfrm>
            <a:custGeom>
              <a:avLst/>
              <a:gdLst/>
              <a:ahLst/>
              <a:cxnLst/>
              <a:rect l="l" t="t" r="r" b="b"/>
              <a:pathLst>
                <a:path w="598050" h="598050">
                  <a:moveTo>
                    <a:pt x="0" y="0"/>
                  </a:moveTo>
                  <a:lnTo>
                    <a:pt x="598050" y="0"/>
                  </a:lnTo>
                  <a:lnTo>
                    <a:pt x="598050" y="598050"/>
                  </a:lnTo>
                  <a:lnTo>
                    <a:pt x="0" y="59805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zh-CN" altLang="en-US"/>
            </a:p>
          </p:txBody>
        </p:sp>
        <p:sp>
          <p:nvSpPr>
            <p:cNvPr id="34" name="TextBox 34"/>
            <p:cNvSpPr txBox="1"/>
            <p:nvPr/>
          </p:nvSpPr>
          <p:spPr>
            <a:xfrm>
              <a:off x="46267" y="35800"/>
              <a:ext cx="505515" cy="480922"/>
            </a:xfrm>
            <a:prstGeom prst="rect">
              <a:avLst/>
            </a:prstGeom>
          </p:spPr>
          <p:txBody>
            <a:bodyPr lIns="0" tIns="0" rIns="0" bIns="0" rtlCol="0" anchor="t">
              <a:spAutoFit/>
            </a:bodyPr>
            <a:lstStyle/>
            <a:p>
              <a:pPr algn="ctr">
                <a:lnSpc>
                  <a:spcPts val="2685"/>
                </a:lnSpc>
                <a:spcBef>
                  <a:spcPct val="0"/>
                </a:spcBef>
              </a:pPr>
              <a:r>
                <a:rPr lang="en-US" sz="1920" spc="94">
                  <a:solidFill>
                    <a:srgbClr val="6583FF"/>
                  </a:solidFill>
                  <a:latin typeface="29LT Bukra Semi Condensed Semi-Bold" panose="020B0706040000000004"/>
                </a:rPr>
                <a:t>05</a:t>
              </a:r>
              <a:endParaRPr lang="en-US" sz="1920" spc="94">
                <a:solidFill>
                  <a:srgbClr val="6583FF"/>
                </a:solidFill>
                <a:latin typeface="29LT Bukra Semi Condensed Semi-Bold" panose="020B0706040000000004"/>
              </a:endParaRPr>
            </a:p>
          </p:txBody>
        </p:sp>
      </p:grpSp>
      <p:grpSp>
        <p:nvGrpSpPr>
          <p:cNvPr id="35" name="Group 35"/>
          <p:cNvGrpSpPr/>
          <p:nvPr/>
        </p:nvGrpSpPr>
        <p:grpSpPr>
          <a:xfrm>
            <a:off x="4860199" y="7132501"/>
            <a:ext cx="448537" cy="448537"/>
            <a:chOff x="0" y="0"/>
            <a:chExt cx="598050" cy="598050"/>
          </a:xfrm>
        </p:grpSpPr>
        <p:sp>
          <p:nvSpPr>
            <p:cNvPr id="36" name="Freeform 36"/>
            <p:cNvSpPr/>
            <p:nvPr/>
          </p:nvSpPr>
          <p:spPr>
            <a:xfrm rot="-5400000">
              <a:off x="0" y="0"/>
              <a:ext cx="598050" cy="598050"/>
            </a:xfrm>
            <a:custGeom>
              <a:avLst/>
              <a:gdLst/>
              <a:ahLst/>
              <a:cxnLst/>
              <a:rect l="l" t="t" r="r" b="b"/>
              <a:pathLst>
                <a:path w="598050" h="598050">
                  <a:moveTo>
                    <a:pt x="0" y="0"/>
                  </a:moveTo>
                  <a:lnTo>
                    <a:pt x="598050" y="0"/>
                  </a:lnTo>
                  <a:lnTo>
                    <a:pt x="598050" y="598050"/>
                  </a:lnTo>
                  <a:lnTo>
                    <a:pt x="0" y="59805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zh-CN" altLang="en-US"/>
            </a:p>
          </p:txBody>
        </p:sp>
        <p:sp>
          <p:nvSpPr>
            <p:cNvPr id="37" name="TextBox 37"/>
            <p:cNvSpPr txBox="1"/>
            <p:nvPr/>
          </p:nvSpPr>
          <p:spPr>
            <a:xfrm>
              <a:off x="46267" y="35800"/>
              <a:ext cx="505515" cy="480922"/>
            </a:xfrm>
            <a:prstGeom prst="rect">
              <a:avLst/>
            </a:prstGeom>
          </p:spPr>
          <p:txBody>
            <a:bodyPr lIns="0" tIns="0" rIns="0" bIns="0" rtlCol="0" anchor="t">
              <a:spAutoFit/>
            </a:bodyPr>
            <a:lstStyle/>
            <a:p>
              <a:pPr algn="ctr">
                <a:lnSpc>
                  <a:spcPts val="2685"/>
                </a:lnSpc>
                <a:spcBef>
                  <a:spcPct val="0"/>
                </a:spcBef>
              </a:pPr>
              <a:r>
                <a:rPr lang="en-US" sz="1920" spc="94">
                  <a:solidFill>
                    <a:srgbClr val="6583FF"/>
                  </a:solidFill>
                  <a:latin typeface="29LT Bukra Semi Condensed Semi-Bold" panose="020B0706040000000004"/>
                </a:rPr>
                <a:t>06</a:t>
              </a:r>
              <a:endParaRPr lang="en-US" sz="1920" spc="94">
                <a:solidFill>
                  <a:srgbClr val="6583FF"/>
                </a:solidFill>
                <a:latin typeface="29LT Bukra Semi Condensed Semi-Bold" panose="020B0706040000000004"/>
              </a:endParaRPr>
            </a:p>
          </p:txBody>
        </p:sp>
      </p:grpSp>
      <p:grpSp>
        <p:nvGrpSpPr>
          <p:cNvPr id="38" name="Group 38"/>
          <p:cNvGrpSpPr/>
          <p:nvPr/>
        </p:nvGrpSpPr>
        <p:grpSpPr>
          <a:xfrm>
            <a:off x="4860199" y="7819163"/>
            <a:ext cx="448537" cy="448537"/>
            <a:chOff x="0" y="0"/>
            <a:chExt cx="598050" cy="598050"/>
          </a:xfrm>
        </p:grpSpPr>
        <p:sp>
          <p:nvSpPr>
            <p:cNvPr id="39" name="Freeform 39"/>
            <p:cNvSpPr/>
            <p:nvPr/>
          </p:nvSpPr>
          <p:spPr>
            <a:xfrm rot="-5400000">
              <a:off x="0" y="0"/>
              <a:ext cx="598050" cy="598050"/>
            </a:xfrm>
            <a:custGeom>
              <a:avLst/>
              <a:gdLst/>
              <a:ahLst/>
              <a:cxnLst/>
              <a:rect l="l" t="t" r="r" b="b"/>
              <a:pathLst>
                <a:path w="598050" h="598050">
                  <a:moveTo>
                    <a:pt x="0" y="0"/>
                  </a:moveTo>
                  <a:lnTo>
                    <a:pt x="598050" y="0"/>
                  </a:lnTo>
                  <a:lnTo>
                    <a:pt x="598050" y="598050"/>
                  </a:lnTo>
                  <a:lnTo>
                    <a:pt x="0" y="59805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zh-CN" altLang="en-US"/>
            </a:p>
          </p:txBody>
        </p:sp>
        <p:sp>
          <p:nvSpPr>
            <p:cNvPr id="40" name="TextBox 40"/>
            <p:cNvSpPr txBox="1"/>
            <p:nvPr/>
          </p:nvSpPr>
          <p:spPr>
            <a:xfrm>
              <a:off x="46267" y="35800"/>
              <a:ext cx="505515" cy="480922"/>
            </a:xfrm>
            <a:prstGeom prst="rect">
              <a:avLst/>
            </a:prstGeom>
          </p:spPr>
          <p:txBody>
            <a:bodyPr lIns="0" tIns="0" rIns="0" bIns="0" rtlCol="0" anchor="t">
              <a:spAutoFit/>
            </a:bodyPr>
            <a:lstStyle/>
            <a:p>
              <a:pPr algn="ctr">
                <a:lnSpc>
                  <a:spcPts val="2685"/>
                </a:lnSpc>
                <a:spcBef>
                  <a:spcPct val="0"/>
                </a:spcBef>
              </a:pPr>
              <a:r>
                <a:rPr lang="en-US" sz="1920" spc="94" dirty="0">
                  <a:solidFill>
                    <a:srgbClr val="6583FF"/>
                  </a:solidFill>
                  <a:latin typeface="29LT Bukra Semi Condensed Semi-Bold" panose="020B0706040000000004"/>
                </a:rPr>
                <a:t>07</a:t>
              </a:r>
              <a:endParaRPr lang="en-US" sz="1920" spc="94" dirty="0">
                <a:solidFill>
                  <a:srgbClr val="6583FF"/>
                </a:solidFill>
                <a:latin typeface="29LT Bukra Semi Condensed Semi-Bold" panose="020B0706040000000004"/>
              </a:endParaRPr>
            </a:p>
          </p:txBody>
        </p:sp>
      </p:grpSp>
      <p:sp>
        <p:nvSpPr>
          <p:cNvPr id="47" name="TextBox 47"/>
          <p:cNvSpPr txBox="1"/>
          <p:nvPr/>
        </p:nvSpPr>
        <p:spPr>
          <a:xfrm>
            <a:off x="5531042" y="3354624"/>
            <a:ext cx="11203510" cy="359073"/>
          </a:xfrm>
          <a:prstGeom prst="rect">
            <a:avLst/>
          </a:prstGeom>
        </p:spPr>
        <p:txBody>
          <a:bodyPr lIns="0" tIns="0" rIns="0" bIns="0" rtlCol="0" anchor="t">
            <a:spAutoFit/>
          </a:bodyPr>
          <a:lstStyle/>
          <a:p>
            <a:pPr algn="just">
              <a:lnSpc>
                <a:spcPts val="2840"/>
              </a:lnSpc>
            </a:pPr>
            <a:r>
              <a:rPr lang="zh-CN" altLang="en-US" sz="2500" b="1" spc="12" dirty="0">
                <a:solidFill>
                  <a:srgbClr val="000000"/>
                </a:solidFill>
                <a:latin typeface="字由点字典黑 35J" panose="00020600040101010101" charset="-122"/>
              </a:rPr>
              <a:t>登录注册子系统 </a:t>
            </a:r>
            <a:r>
              <a:rPr lang="zh-CN" altLang="en-US" sz="2500" spc="12" dirty="0">
                <a:solidFill>
                  <a:srgbClr val="000000"/>
                </a:solidFill>
                <a:latin typeface="字由点字典黑 35J" panose="00020600040101010101" charset="-122"/>
              </a:rPr>
              <a:t>注册 登录 密码找回</a:t>
            </a:r>
            <a:endParaRPr lang="en-US" sz="2500" spc="12" dirty="0">
              <a:solidFill>
                <a:srgbClr val="000000"/>
              </a:solidFill>
              <a:latin typeface="字由点字典黑 35J" panose="00020600040101010101" charset="-122"/>
            </a:endParaRPr>
          </a:p>
        </p:txBody>
      </p:sp>
      <p:sp>
        <p:nvSpPr>
          <p:cNvPr id="48" name="TextBox 48"/>
          <p:cNvSpPr txBox="1"/>
          <p:nvPr/>
        </p:nvSpPr>
        <p:spPr>
          <a:xfrm>
            <a:off x="5531042" y="4028159"/>
            <a:ext cx="11203510" cy="363855"/>
          </a:xfrm>
          <a:prstGeom prst="rect">
            <a:avLst/>
          </a:prstGeom>
        </p:spPr>
        <p:txBody>
          <a:bodyPr lIns="0" tIns="0" rIns="0" bIns="0" rtlCol="0" anchor="t">
            <a:spAutoFit/>
          </a:bodyPr>
          <a:lstStyle/>
          <a:p>
            <a:pPr algn="just">
              <a:lnSpc>
                <a:spcPts val="2840"/>
              </a:lnSpc>
            </a:pPr>
            <a:r>
              <a:rPr lang="zh-CN" altLang="en-US" sz="2500" b="1" spc="12" dirty="0">
                <a:solidFill>
                  <a:srgbClr val="000000"/>
                </a:solidFill>
                <a:latin typeface="字由点字典黑 35J" panose="00020600040101010101" charset="-122"/>
              </a:rPr>
              <a:t>健康论坛子系统 </a:t>
            </a:r>
            <a:r>
              <a:rPr lang="zh-CN" altLang="en-US" sz="2500" spc="12" dirty="0">
                <a:solidFill>
                  <a:srgbClr val="000000"/>
                </a:solidFill>
                <a:latin typeface="字由点字典黑 35J" panose="00020600040101010101" charset="-122"/>
              </a:rPr>
              <a:t>发布帖子 多级回复 点赞 投币 收藏 悬赏采纳</a:t>
            </a:r>
            <a:endParaRPr lang="en-US" sz="2500" spc="12" dirty="0">
              <a:solidFill>
                <a:srgbClr val="000000"/>
              </a:solidFill>
              <a:latin typeface="字由点字典黑 35J" panose="00020600040101010101" charset="-122"/>
            </a:endParaRPr>
          </a:p>
        </p:txBody>
      </p:sp>
      <p:sp>
        <p:nvSpPr>
          <p:cNvPr id="49" name="TextBox 49"/>
          <p:cNvSpPr txBox="1"/>
          <p:nvPr/>
        </p:nvSpPr>
        <p:spPr>
          <a:xfrm>
            <a:off x="5531042" y="4723798"/>
            <a:ext cx="9099358" cy="718145"/>
          </a:xfrm>
          <a:prstGeom prst="rect">
            <a:avLst/>
          </a:prstGeom>
        </p:spPr>
        <p:txBody>
          <a:bodyPr wrap="square" lIns="0" tIns="0" rIns="0" bIns="0" rtlCol="0" anchor="t">
            <a:spAutoFit/>
          </a:bodyPr>
          <a:lstStyle/>
          <a:p>
            <a:pPr algn="just">
              <a:lnSpc>
                <a:spcPts val="2840"/>
              </a:lnSpc>
            </a:pPr>
            <a:r>
              <a:rPr lang="zh-CN" altLang="en-US" sz="2500" b="1" spc="12" dirty="0">
                <a:solidFill>
                  <a:srgbClr val="000000"/>
                </a:solidFill>
                <a:latin typeface="字由点字典黑 35J" panose="00020600040101010101" charset="-122"/>
              </a:rPr>
              <a:t>个人中心子系统</a:t>
            </a:r>
            <a:r>
              <a:rPr lang="zh-CN" altLang="en-US" sz="2500" spc="12" dirty="0">
                <a:solidFill>
                  <a:srgbClr val="000000"/>
                </a:solidFill>
                <a:latin typeface="字由点字典黑 35J" panose="00020600040101010101" charset="-122"/>
              </a:rPr>
              <a:t> 信息编辑 关注与粉丝 货币流水查看 货币充值  个人发布查看 举报进度跟踪 </a:t>
            </a:r>
            <a:endParaRPr lang="zh-CN" altLang="en-US" sz="2500" spc="12" dirty="0">
              <a:solidFill>
                <a:srgbClr val="000000"/>
              </a:solidFill>
              <a:latin typeface="字由点字典黑 35J" panose="00020600040101010101" charset="-122"/>
            </a:endParaRPr>
          </a:p>
        </p:txBody>
      </p:sp>
      <p:sp>
        <p:nvSpPr>
          <p:cNvPr id="50" name="TextBox 50"/>
          <p:cNvSpPr txBox="1"/>
          <p:nvPr/>
        </p:nvSpPr>
        <p:spPr>
          <a:xfrm>
            <a:off x="5531042" y="5815408"/>
            <a:ext cx="11203510" cy="728345"/>
          </a:xfrm>
          <a:prstGeom prst="rect">
            <a:avLst/>
          </a:prstGeom>
        </p:spPr>
        <p:txBody>
          <a:bodyPr lIns="0" tIns="0" rIns="0" bIns="0" rtlCol="0" anchor="t">
            <a:spAutoFit/>
          </a:bodyPr>
          <a:lstStyle/>
          <a:p>
            <a:pPr algn="just">
              <a:lnSpc>
                <a:spcPts val="2840"/>
              </a:lnSpc>
            </a:pPr>
            <a:r>
              <a:rPr lang="zh-CN" altLang="en-US" sz="2500" b="1" spc="12" dirty="0">
                <a:solidFill>
                  <a:srgbClr val="000000"/>
                </a:solidFill>
                <a:latin typeface="字由点字典黑 35J" panose="00020600040101010101" charset="-122"/>
              </a:rPr>
              <a:t>审核与处理举报子系统 </a:t>
            </a:r>
            <a:r>
              <a:rPr lang="zh-CN" altLang="en-US" sz="2500" spc="12" dirty="0">
                <a:solidFill>
                  <a:srgbClr val="000000"/>
                </a:solidFill>
                <a:latin typeface="字由点字典黑 35J" panose="00020600040101010101" charset="-122"/>
              </a:rPr>
              <a:t>帖子审核 举报处理（删评、封禁） 用户认证信息审核</a:t>
            </a:r>
            <a:endParaRPr lang="zh-CN" altLang="en-US" sz="2500" spc="12" dirty="0">
              <a:solidFill>
                <a:srgbClr val="000000"/>
              </a:solidFill>
              <a:latin typeface="字由点字典黑 35J" panose="00020600040101010101" charset="-122"/>
            </a:endParaRPr>
          </a:p>
          <a:p>
            <a:pPr algn="just">
              <a:lnSpc>
                <a:spcPts val="2840"/>
              </a:lnSpc>
            </a:pPr>
            <a:endParaRPr lang="en-US" sz="2500" spc="12" dirty="0">
              <a:solidFill>
                <a:srgbClr val="000000"/>
              </a:solidFill>
              <a:latin typeface="字由点字典黑 35J" panose="00020600040101010101" charset="-122"/>
            </a:endParaRPr>
          </a:p>
        </p:txBody>
      </p:sp>
      <p:sp>
        <p:nvSpPr>
          <p:cNvPr id="51" name="TextBox 51"/>
          <p:cNvSpPr txBox="1"/>
          <p:nvPr/>
        </p:nvSpPr>
        <p:spPr>
          <a:xfrm>
            <a:off x="5531042" y="6503412"/>
            <a:ext cx="11203510" cy="718145"/>
          </a:xfrm>
          <a:prstGeom prst="rect">
            <a:avLst/>
          </a:prstGeom>
        </p:spPr>
        <p:txBody>
          <a:bodyPr lIns="0" tIns="0" rIns="0" bIns="0" rtlCol="0" anchor="t">
            <a:spAutoFit/>
          </a:bodyPr>
          <a:lstStyle/>
          <a:p>
            <a:pPr algn="just">
              <a:lnSpc>
                <a:spcPts val="2840"/>
              </a:lnSpc>
            </a:pPr>
            <a:r>
              <a:rPr lang="zh-CN" altLang="en-US" sz="2500" b="1" spc="12" dirty="0">
                <a:solidFill>
                  <a:srgbClr val="000000"/>
                </a:solidFill>
                <a:latin typeface="字由点字典黑 35J" panose="00020600040101010101" charset="-122"/>
              </a:rPr>
              <a:t>药品管理子系统 </a:t>
            </a:r>
            <a:r>
              <a:rPr lang="zh-CN" altLang="en-US" sz="2500" spc="12" dirty="0">
                <a:solidFill>
                  <a:srgbClr val="000000"/>
                </a:solidFill>
                <a:latin typeface="字由点字典黑 35J" panose="00020600040101010101" charset="-122"/>
              </a:rPr>
              <a:t>药品搜索 药品信息查看 药品收藏 （内容由管理员端维护）</a:t>
            </a:r>
            <a:endParaRPr lang="zh-CN" altLang="en-US" sz="2500" spc="12" dirty="0">
              <a:solidFill>
                <a:srgbClr val="000000"/>
              </a:solidFill>
              <a:latin typeface="字由点字典黑 35J" panose="00020600040101010101" charset="-122"/>
            </a:endParaRPr>
          </a:p>
          <a:p>
            <a:pPr algn="just">
              <a:lnSpc>
                <a:spcPts val="2840"/>
              </a:lnSpc>
            </a:pPr>
            <a:endParaRPr lang="en-US" sz="2500" spc="12" dirty="0">
              <a:solidFill>
                <a:srgbClr val="000000"/>
              </a:solidFill>
              <a:latin typeface="字由点字典黑 35J" panose="00020600040101010101" charset="-122"/>
            </a:endParaRPr>
          </a:p>
        </p:txBody>
      </p:sp>
      <p:sp>
        <p:nvSpPr>
          <p:cNvPr id="52" name="TextBox 52"/>
          <p:cNvSpPr txBox="1"/>
          <p:nvPr/>
        </p:nvSpPr>
        <p:spPr>
          <a:xfrm>
            <a:off x="5531042" y="7190482"/>
            <a:ext cx="11188759" cy="1077218"/>
          </a:xfrm>
          <a:prstGeom prst="rect">
            <a:avLst/>
          </a:prstGeom>
        </p:spPr>
        <p:txBody>
          <a:bodyPr lIns="0" tIns="0" rIns="0" bIns="0" rtlCol="0" anchor="t">
            <a:spAutoFit/>
          </a:bodyPr>
          <a:lstStyle/>
          <a:p>
            <a:pPr algn="just">
              <a:lnSpc>
                <a:spcPts val="2840"/>
              </a:lnSpc>
            </a:pPr>
            <a:r>
              <a:rPr lang="zh-CN" altLang="en-US" sz="2500" b="1" spc="12" dirty="0">
                <a:solidFill>
                  <a:srgbClr val="000000"/>
                </a:solidFill>
                <a:latin typeface="字由点字典黑 35J" panose="00020600040101010101" charset="-122"/>
              </a:rPr>
              <a:t>健康资讯子系统 </a:t>
            </a:r>
            <a:r>
              <a:rPr lang="zh-CN" altLang="en-US" sz="2500" spc="12" dirty="0">
                <a:solidFill>
                  <a:srgbClr val="000000"/>
                </a:solidFill>
                <a:latin typeface="字由点字典黑 35J" panose="00020600040101010101" charset="-122"/>
              </a:rPr>
              <a:t>资讯浏览 资讯搜索 资讯筛选 （内容由管理员端维护）</a:t>
            </a:r>
            <a:endParaRPr lang="zh-CN" altLang="en-US" sz="2500" spc="12" dirty="0">
              <a:solidFill>
                <a:srgbClr val="000000"/>
              </a:solidFill>
              <a:latin typeface="字由点字典黑 35J" panose="00020600040101010101" charset="-122"/>
            </a:endParaRPr>
          </a:p>
          <a:p>
            <a:pPr algn="just">
              <a:lnSpc>
                <a:spcPts val="2840"/>
              </a:lnSpc>
            </a:pPr>
            <a:endParaRPr lang="zh-CN" altLang="en-US" sz="2500" spc="12" dirty="0">
              <a:solidFill>
                <a:srgbClr val="000000"/>
              </a:solidFill>
              <a:latin typeface="字由点字典黑 35J" panose="00020600040101010101" charset="-122"/>
            </a:endParaRPr>
          </a:p>
          <a:p>
            <a:pPr algn="just">
              <a:lnSpc>
                <a:spcPts val="2840"/>
              </a:lnSpc>
            </a:pPr>
            <a:endParaRPr lang="en-US" sz="2500" spc="12" dirty="0">
              <a:solidFill>
                <a:srgbClr val="000000"/>
              </a:solidFill>
              <a:latin typeface="字由点字典黑 35J" panose="00020600040101010101" charset="-122"/>
            </a:endParaRPr>
          </a:p>
        </p:txBody>
      </p:sp>
      <p:sp>
        <p:nvSpPr>
          <p:cNvPr id="53" name="TextBox 53"/>
          <p:cNvSpPr txBox="1"/>
          <p:nvPr/>
        </p:nvSpPr>
        <p:spPr>
          <a:xfrm>
            <a:off x="5531042" y="7887076"/>
            <a:ext cx="11188759" cy="359073"/>
          </a:xfrm>
          <a:prstGeom prst="rect">
            <a:avLst/>
          </a:prstGeom>
        </p:spPr>
        <p:txBody>
          <a:bodyPr lIns="0" tIns="0" rIns="0" bIns="0" rtlCol="0" anchor="t">
            <a:spAutoFit/>
          </a:bodyPr>
          <a:lstStyle/>
          <a:p>
            <a:pPr algn="just">
              <a:lnSpc>
                <a:spcPts val="2840"/>
              </a:lnSpc>
            </a:pPr>
            <a:r>
              <a:rPr lang="zh-CN" altLang="en-US" sz="2500" b="1" spc="12" dirty="0">
                <a:solidFill>
                  <a:srgbClr val="000000"/>
                </a:solidFill>
                <a:latin typeface="字由点字典黑 35J" panose="00020600040101010101" charset="-122"/>
              </a:rPr>
              <a:t>健康日历子系统 </a:t>
            </a:r>
            <a:r>
              <a:rPr lang="zh-CN" altLang="en-US" sz="2500" spc="12" dirty="0">
                <a:solidFill>
                  <a:srgbClr val="000000"/>
                </a:solidFill>
                <a:latin typeface="字由点字典黑 35J" panose="00020600040101010101" charset="-122"/>
              </a:rPr>
              <a:t>提醒事项管理 短信提醒服务</a:t>
            </a:r>
            <a:endParaRPr lang="en-US" sz="2500" spc="12" dirty="0">
              <a:solidFill>
                <a:srgbClr val="000000"/>
              </a:solidFill>
              <a:latin typeface="字由点字典黑 35J" panose="00020600040101010101" charset="-122"/>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515423" y="-5633065"/>
            <a:ext cx="26785445" cy="20442086"/>
            <a:chOff x="0" y="0"/>
            <a:chExt cx="35713927" cy="27256115"/>
          </a:xfrm>
        </p:grpSpPr>
        <p:sp>
          <p:nvSpPr>
            <p:cNvPr id="3" name="Freeform 3"/>
            <p:cNvSpPr/>
            <p:nvPr/>
          </p:nvSpPr>
          <p:spPr>
            <a:xfrm rot="-5400000">
              <a:off x="9440965" y="-5164341"/>
              <a:ext cx="17607669" cy="27936350"/>
            </a:xfrm>
            <a:custGeom>
              <a:avLst/>
              <a:gdLst/>
              <a:ahLst/>
              <a:cxnLst/>
              <a:rect l="l" t="t" r="r" b="b"/>
              <a:pathLst>
                <a:path w="17607669" h="27936350">
                  <a:moveTo>
                    <a:pt x="0" y="0"/>
                  </a:moveTo>
                  <a:lnTo>
                    <a:pt x="17607669" y="0"/>
                  </a:lnTo>
                  <a:lnTo>
                    <a:pt x="17607669" y="27936351"/>
                  </a:lnTo>
                  <a:lnTo>
                    <a:pt x="0" y="27936351"/>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4" name="Freeform 4"/>
            <p:cNvSpPr/>
            <p:nvPr/>
          </p:nvSpPr>
          <p:spPr>
            <a:xfrm rot="-5400000">
              <a:off x="22416472" y="4310214"/>
              <a:ext cx="13297454" cy="13297454"/>
            </a:xfrm>
            <a:custGeom>
              <a:avLst/>
              <a:gdLst/>
              <a:ahLst/>
              <a:cxnLst/>
              <a:rect l="l" t="t" r="r" b="b"/>
              <a:pathLst>
                <a:path w="13297454" h="13297454">
                  <a:moveTo>
                    <a:pt x="0" y="0"/>
                  </a:moveTo>
                  <a:lnTo>
                    <a:pt x="13297455" y="0"/>
                  </a:lnTo>
                  <a:lnTo>
                    <a:pt x="13297455" y="13297455"/>
                  </a:lnTo>
                  <a:lnTo>
                    <a:pt x="0" y="1329745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a:off x="0" y="16094606"/>
              <a:ext cx="11161508" cy="11161508"/>
            </a:xfrm>
            <a:custGeom>
              <a:avLst/>
              <a:gdLst/>
              <a:ahLst/>
              <a:cxnLst/>
              <a:rect l="l" t="t" r="r" b="b"/>
              <a:pathLst>
                <a:path w="11161508" h="11161508">
                  <a:moveTo>
                    <a:pt x="0" y="0"/>
                  </a:moveTo>
                  <a:lnTo>
                    <a:pt x="11161508" y="0"/>
                  </a:lnTo>
                  <a:lnTo>
                    <a:pt x="11161508" y="11161509"/>
                  </a:lnTo>
                  <a:lnTo>
                    <a:pt x="0" y="1116150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grpSp>
        <p:nvGrpSpPr>
          <p:cNvPr id="6" name="Group 6"/>
          <p:cNvGrpSpPr/>
          <p:nvPr/>
        </p:nvGrpSpPr>
        <p:grpSpPr>
          <a:xfrm>
            <a:off x="618025" y="737290"/>
            <a:ext cx="16518549" cy="9002350"/>
            <a:chOff x="-104096" y="-123825"/>
            <a:chExt cx="4274726" cy="1978367"/>
          </a:xfrm>
        </p:grpSpPr>
        <p:sp>
          <p:nvSpPr>
            <p:cNvPr id="7" name="Freeform 7"/>
            <p:cNvSpPr/>
            <p:nvPr/>
          </p:nvSpPr>
          <p:spPr>
            <a:xfrm>
              <a:off x="-104096" y="-15649"/>
              <a:ext cx="4274726" cy="1870191"/>
            </a:xfrm>
            <a:custGeom>
              <a:avLst/>
              <a:gdLst/>
              <a:ahLst/>
              <a:cxnLst/>
              <a:rect l="l" t="t" r="r" b="b"/>
              <a:pathLst>
                <a:path w="4274726" h="1870191">
                  <a:moveTo>
                    <a:pt x="21465" y="0"/>
                  </a:moveTo>
                  <a:lnTo>
                    <a:pt x="4253261" y="0"/>
                  </a:lnTo>
                  <a:cubicBezTo>
                    <a:pt x="4265116" y="0"/>
                    <a:pt x="4274726" y="9610"/>
                    <a:pt x="4274726" y="21465"/>
                  </a:cubicBezTo>
                  <a:lnTo>
                    <a:pt x="4274726" y="1848727"/>
                  </a:lnTo>
                  <a:cubicBezTo>
                    <a:pt x="4274726" y="1860581"/>
                    <a:pt x="4265116" y="1870191"/>
                    <a:pt x="4253261" y="1870191"/>
                  </a:cubicBezTo>
                  <a:lnTo>
                    <a:pt x="21465" y="1870191"/>
                  </a:lnTo>
                  <a:cubicBezTo>
                    <a:pt x="9610" y="1870191"/>
                    <a:pt x="0" y="1860581"/>
                    <a:pt x="0" y="1848727"/>
                  </a:cubicBezTo>
                  <a:lnTo>
                    <a:pt x="0" y="21465"/>
                  </a:lnTo>
                  <a:cubicBezTo>
                    <a:pt x="0" y="9610"/>
                    <a:pt x="9610" y="0"/>
                    <a:pt x="21465" y="0"/>
                  </a:cubicBezTo>
                  <a:close/>
                </a:path>
              </a:pathLst>
            </a:custGeom>
            <a:solidFill>
              <a:srgbClr val="FFFFFF"/>
            </a:solidFill>
          </p:spPr>
        </p:sp>
        <p:sp>
          <p:nvSpPr>
            <p:cNvPr id="8" name="TextBox 8"/>
            <p:cNvSpPr txBox="1"/>
            <p:nvPr/>
          </p:nvSpPr>
          <p:spPr>
            <a:xfrm>
              <a:off x="0" y="-123825"/>
              <a:ext cx="812800" cy="936625"/>
            </a:xfrm>
            <a:prstGeom prst="rect">
              <a:avLst/>
            </a:prstGeom>
          </p:spPr>
          <p:txBody>
            <a:bodyPr lIns="50800" tIns="50800" rIns="50800" bIns="50800" rtlCol="0" anchor="ctr"/>
            <a:lstStyle/>
            <a:p>
              <a:pPr algn="ctr">
                <a:lnSpc>
                  <a:spcPts val="3500"/>
                </a:lnSpc>
              </a:pPr>
            </a:p>
          </p:txBody>
        </p:sp>
      </p:grpSp>
      <p:sp>
        <p:nvSpPr>
          <p:cNvPr id="9" name="TextBox 9"/>
          <p:cNvSpPr txBox="1"/>
          <p:nvPr/>
        </p:nvSpPr>
        <p:spPr>
          <a:xfrm>
            <a:off x="762000" y="251152"/>
            <a:ext cx="16230600" cy="1076960"/>
          </a:xfrm>
          <a:prstGeom prst="rect">
            <a:avLst/>
          </a:prstGeom>
        </p:spPr>
        <p:txBody>
          <a:bodyPr lIns="0" tIns="0" rIns="0" bIns="0" rtlCol="0" anchor="t">
            <a:spAutoFit/>
          </a:bodyPr>
          <a:lstStyle/>
          <a:p>
            <a:pPr marL="539750" lvl="1" indent="0">
              <a:lnSpc>
                <a:spcPts val="8400"/>
              </a:lnSpc>
              <a:buFont typeface="Arial" panose="020B0604020202020204"/>
              <a:buNone/>
            </a:pPr>
            <a:r>
              <a:rPr lang="en-US" altLang="zh-CN" sz="5000" spc="459" dirty="0">
                <a:solidFill>
                  <a:srgbClr val="FFFFFF"/>
                </a:solidFill>
                <a:ea typeface="字由点字倔强黑" panose="00020600040101010101" charset="-122"/>
              </a:rPr>
              <a:t>Use Case Diagram</a:t>
            </a:r>
            <a:endParaRPr lang="en-US" altLang="zh-CN" sz="5000" spc="459" dirty="0">
              <a:solidFill>
                <a:srgbClr val="FFFFFF"/>
              </a:solidFill>
              <a:ea typeface="字由点字倔强黑" panose="00020600040101010101" charset="-122"/>
            </a:endParaRPr>
          </a:p>
        </p:txBody>
      </p:sp>
      <p:sp>
        <p:nvSpPr>
          <p:cNvPr id="10" name="Freeform 10"/>
          <p:cNvSpPr/>
          <p:nvPr/>
        </p:nvSpPr>
        <p:spPr>
          <a:xfrm>
            <a:off x="14072646" y="737289"/>
            <a:ext cx="3844517" cy="824811"/>
          </a:xfrm>
          <a:custGeom>
            <a:avLst/>
            <a:gdLst/>
            <a:ahLst/>
            <a:cxnLst/>
            <a:rect l="l" t="t" r="r" b="b"/>
            <a:pathLst>
              <a:path w="4315603" h="842069">
                <a:moveTo>
                  <a:pt x="0" y="0"/>
                </a:moveTo>
                <a:lnTo>
                  <a:pt x="4315603" y="0"/>
                </a:lnTo>
                <a:lnTo>
                  <a:pt x="4315603" y="842069"/>
                </a:lnTo>
                <a:lnTo>
                  <a:pt x="0" y="842069"/>
                </a:lnTo>
                <a:lnTo>
                  <a:pt x="0" y="0"/>
                </a:lnTo>
                <a:close/>
              </a:path>
            </a:pathLst>
          </a:custGeom>
          <a:blipFill>
            <a:blip r:embed="rId5"/>
            <a:stretch>
              <a:fillRect/>
            </a:stretch>
          </a:blipFill>
        </p:spPr>
      </p:sp>
      <p:sp>
        <p:nvSpPr>
          <p:cNvPr id="12" name="文本框 11"/>
          <p:cNvSpPr txBox="1"/>
          <p:nvPr/>
        </p:nvSpPr>
        <p:spPr>
          <a:xfrm>
            <a:off x="8458200" y="2476500"/>
            <a:ext cx="7487285" cy="6331585"/>
          </a:xfrm>
          <a:prstGeom prst="rect">
            <a:avLst/>
          </a:prstGeom>
          <a:noFill/>
        </p:spPr>
        <p:txBody>
          <a:bodyPr wrap="square" rtlCol="0">
            <a:noAutofit/>
          </a:bodyPr>
          <a:lstStyle/>
          <a:p>
            <a:pPr>
              <a:lnSpc>
                <a:spcPct val="150000"/>
              </a:lnSpc>
            </a:pPr>
            <a:r>
              <a:rPr lang="zh-CN" kern="0" dirty="0">
                <a:latin typeface="Arial" panose="020B0604020202020204" pitchFamily="34" charset="0"/>
                <a:ea typeface="华文楷体" panose="02010600040101010101" pitchFamily="2" charset="-122"/>
              </a:rPr>
              <a:t>通过前期用户调研，我们抓住用户需求并划分为了以下板块：</a:t>
            </a:r>
            <a:endParaRPr lang="zh-CN" kern="0" dirty="0">
              <a:latin typeface="Arial" panose="020B0604020202020204" pitchFamily="34" charset="0"/>
              <a:ea typeface="华文楷体" panose="02010600040101010101" pitchFamily="2" charset="-122"/>
            </a:endParaRPr>
          </a:p>
          <a:p>
            <a:pPr marL="342900" indent="-342900">
              <a:lnSpc>
                <a:spcPct val="150000"/>
              </a:lnSpc>
              <a:buAutoNum type="arabicPeriod"/>
            </a:pPr>
            <a:r>
              <a:rPr b="1" kern="0" dirty="0">
                <a:latin typeface="Arial" panose="020B0604020202020204" pitchFamily="34" charset="0"/>
                <a:ea typeface="华文楷体" panose="02010600040101010101" pitchFamily="2" charset="-122"/>
              </a:rPr>
              <a:t>药品信息模块</a:t>
            </a:r>
            <a:r>
              <a:rPr lang="zh-CN" b="1" kern="0" dirty="0">
                <a:latin typeface="Arial" panose="020B0604020202020204" pitchFamily="34" charset="0"/>
                <a:ea typeface="华文楷体" panose="02010600040101010101" pitchFamily="2" charset="-122"/>
              </a:rPr>
              <a:t>：</a:t>
            </a:r>
            <a:r>
              <a:rPr kern="0" dirty="0">
                <a:latin typeface="Arial" panose="020B0604020202020204" pitchFamily="34" charset="0"/>
                <a:ea typeface="华文楷体" panose="02010600040101010101" pitchFamily="2" charset="-122"/>
              </a:rPr>
              <a:t>提供药品</a:t>
            </a:r>
            <a:r>
              <a:rPr lang="zh-CN" kern="0" dirty="0">
                <a:latin typeface="Arial" panose="020B0604020202020204" pitchFamily="34" charset="0"/>
                <a:ea typeface="华文楷体" panose="02010600040101010101" pitchFamily="2" charset="-122"/>
              </a:rPr>
              <a:t>相关</a:t>
            </a:r>
            <a:r>
              <a:rPr kern="0" dirty="0">
                <a:latin typeface="Arial" panose="020B0604020202020204" pitchFamily="34" charset="0"/>
                <a:ea typeface="华文楷体" panose="02010600040101010101" pitchFamily="2" charset="-122"/>
              </a:rPr>
              <a:t>功能，包括药品搜索、药品信息查看、药品收藏等。</a:t>
            </a:r>
            <a:endParaRPr kern="0" dirty="0">
              <a:latin typeface="Arial" panose="020B0604020202020204" pitchFamily="34" charset="0"/>
              <a:ea typeface="华文楷体" panose="02010600040101010101" pitchFamily="2" charset="-122"/>
            </a:endParaRPr>
          </a:p>
          <a:p>
            <a:pPr marL="342900" indent="-342900">
              <a:lnSpc>
                <a:spcPct val="150000"/>
              </a:lnSpc>
              <a:buAutoNum type="arabicPeriod"/>
            </a:pPr>
            <a:r>
              <a:rPr lang="zh-CN" b="1" kern="0" dirty="0">
                <a:latin typeface="Arial" panose="020B0604020202020204" pitchFamily="34" charset="0"/>
                <a:ea typeface="华文楷体" panose="02010600040101010101" pitchFamily="2" charset="-122"/>
              </a:rPr>
              <a:t>健康</a:t>
            </a:r>
            <a:r>
              <a:rPr b="1" kern="0" dirty="0">
                <a:latin typeface="Arial" panose="020B0604020202020204" pitchFamily="34" charset="0"/>
                <a:ea typeface="华文楷体" panose="02010600040101010101" pitchFamily="2" charset="-122"/>
              </a:rPr>
              <a:t>论坛模块</a:t>
            </a:r>
            <a:r>
              <a:rPr lang="zh-CN" b="1" kern="0" dirty="0">
                <a:latin typeface="Arial" panose="020B0604020202020204" pitchFamily="34" charset="0"/>
                <a:ea typeface="华文楷体" panose="02010600040101010101" pitchFamily="2" charset="-122"/>
              </a:rPr>
              <a:t>：</a:t>
            </a:r>
            <a:r>
              <a:rPr lang="zh-CN" kern="0" dirty="0">
                <a:latin typeface="Arial" panose="020B0604020202020204" pitchFamily="34" charset="0"/>
                <a:ea typeface="华文楷体" panose="02010600040101010101" pitchFamily="2" charset="-122"/>
              </a:rPr>
              <a:t>可供</a:t>
            </a:r>
            <a:r>
              <a:rPr kern="0" dirty="0">
                <a:latin typeface="Arial" panose="020B0604020202020204" pitchFamily="34" charset="0"/>
                <a:ea typeface="华文楷体" panose="02010600040101010101" pitchFamily="2" charset="-122"/>
              </a:rPr>
              <a:t>用户发布帖子，并进行评论、点赞、投币、收藏、悬赏等互动。</a:t>
            </a:r>
            <a:endParaRPr kern="0" dirty="0">
              <a:latin typeface="Arial" panose="020B0604020202020204" pitchFamily="34" charset="0"/>
              <a:ea typeface="华文楷体" panose="02010600040101010101" pitchFamily="2" charset="-122"/>
            </a:endParaRPr>
          </a:p>
          <a:p>
            <a:pPr marL="342900" indent="-342900">
              <a:lnSpc>
                <a:spcPct val="150000"/>
              </a:lnSpc>
              <a:buAutoNum type="arabicPeriod"/>
            </a:pPr>
            <a:r>
              <a:rPr b="1" kern="0" dirty="0">
                <a:latin typeface="Arial" panose="020B0604020202020204" pitchFamily="34" charset="0"/>
                <a:ea typeface="华文楷体" panose="02010600040101010101" pitchFamily="2" charset="-122"/>
              </a:rPr>
              <a:t>个人中心模块</a:t>
            </a:r>
            <a:r>
              <a:rPr lang="zh-CN" b="1" kern="0" dirty="0">
                <a:latin typeface="Arial" panose="020B0604020202020204" pitchFamily="34" charset="0"/>
                <a:ea typeface="华文楷体" panose="02010600040101010101" pitchFamily="2" charset="-122"/>
              </a:rPr>
              <a:t>：</a:t>
            </a:r>
            <a:r>
              <a:rPr kern="0" dirty="0">
                <a:latin typeface="Arial" panose="020B0604020202020204" pitchFamily="34" charset="0"/>
                <a:ea typeface="华文楷体" panose="02010600040101010101" pitchFamily="2" charset="-122"/>
              </a:rPr>
              <a:t>对个人信息进行聚合、方便用户对个人信息的管理。</a:t>
            </a:r>
            <a:endParaRPr kern="0" dirty="0">
              <a:latin typeface="Arial" panose="020B0604020202020204" pitchFamily="34" charset="0"/>
              <a:ea typeface="华文楷体" panose="02010600040101010101" pitchFamily="2" charset="-122"/>
            </a:endParaRPr>
          </a:p>
          <a:p>
            <a:pPr marL="342900" indent="-342900">
              <a:lnSpc>
                <a:spcPct val="150000"/>
              </a:lnSpc>
              <a:buAutoNum type="arabicPeriod"/>
            </a:pPr>
            <a:r>
              <a:rPr b="1" kern="0" dirty="0">
                <a:latin typeface="Arial" panose="020B0604020202020204" pitchFamily="34" charset="0"/>
                <a:ea typeface="华文楷体" panose="02010600040101010101" pitchFamily="2" charset="-122"/>
              </a:rPr>
              <a:t>审核管理模块</a:t>
            </a:r>
            <a:r>
              <a:rPr lang="zh-CN" b="1" kern="0" dirty="0">
                <a:latin typeface="Arial" panose="020B0604020202020204" pitchFamily="34" charset="0"/>
                <a:ea typeface="华文楷体" panose="02010600040101010101" pitchFamily="2" charset="-122"/>
              </a:rPr>
              <a:t>：</a:t>
            </a:r>
            <a:r>
              <a:rPr kern="0" dirty="0">
                <a:latin typeface="Arial" panose="020B0604020202020204" pitchFamily="34" charset="0"/>
                <a:ea typeface="华文楷体" panose="02010600040101010101" pitchFamily="2" charset="-122"/>
              </a:rPr>
              <a:t>便于管理员进行论坛维护和信息管理，</a:t>
            </a:r>
            <a:r>
              <a:rPr lang="zh-CN" kern="0" dirty="0">
                <a:latin typeface="Arial" panose="020B0604020202020204" pitchFamily="34" charset="0"/>
                <a:ea typeface="华文楷体" panose="02010600040101010101" pitchFamily="2" charset="-122"/>
              </a:rPr>
              <a:t>如</a:t>
            </a:r>
            <a:r>
              <a:rPr kern="0" dirty="0">
                <a:latin typeface="Arial" panose="020B0604020202020204" pitchFamily="34" charset="0"/>
                <a:ea typeface="华文楷体" panose="02010600040101010101" pitchFamily="2" charset="-122"/>
              </a:rPr>
              <a:t>处理用户的审核、举报请求</a:t>
            </a:r>
            <a:r>
              <a:rPr lang="zh-CN" kern="0" dirty="0">
                <a:latin typeface="Arial" panose="020B0604020202020204" pitchFamily="34" charset="0"/>
                <a:ea typeface="华文楷体" panose="02010600040101010101" pitchFamily="2" charset="-122"/>
              </a:rPr>
              <a:t>。</a:t>
            </a:r>
            <a:r>
              <a:rPr kern="0" dirty="0">
                <a:latin typeface="Arial" panose="020B0604020202020204" pitchFamily="34" charset="0"/>
                <a:ea typeface="华文楷体" panose="02010600040101010101" pitchFamily="2" charset="-122"/>
              </a:rPr>
              <a:t>此外，管理员可在相应板块发布健康快讯。</a:t>
            </a:r>
            <a:endParaRPr kern="0" dirty="0">
              <a:latin typeface="Arial" panose="020B0604020202020204" pitchFamily="34" charset="0"/>
              <a:ea typeface="华文楷体" panose="02010600040101010101" pitchFamily="2" charset="-122"/>
            </a:endParaRPr>
          </a:p>
          <a:p>
            <a:pPr marL="342900" indent="-342900">
              <a:lnSpc>
                <a:spcPct val="150000"/>
              </a:lnSpc>
              <a:buAutoNum type="arabicPeriod"/>
            </a:pPr>
            <a:r>
              <a:rPr b="1" kern="0" dirty="0">
                <a:latin typeface="Arial" panose="020B0604020202020204" pitchFamily="34" charset="0"/>
                <a:ea typeface="华文楷体" panose="02010600040101010101" pitchFamily="2" charset="-122"/>
              </a:rPr>
              <a:t>健康资讯模块</a:t>
            </a:r>
            <a:r>
              <a:rPr lang="zh-CN" b="1" kern="0" dirty="0">
                <a:latin typeface="Arial" panose="020B0604020202020204" pitchFamily="34" charset="0"/>
                <a:ea typeface="华文楷体" panose="02010600040101010101" pitchFamily="2" charset="-122"/>
              </a:rPr>
              <a:t>：</a:t>
            </a:r>
            <a:r>
              <a:rPr kern="0" dirty="0">
                <a:latin typeface="Arial" panose="020B0604020202020204" pitchFamily="34" charset="0"/>
                <a:ea typeface="华文楷体" panose="02010600040101010101" pitchFamily="2" charset="-122"/>
              </a:rPr>
              <a:t>为用户提供精选的健康资讯，用户可以按需搜索</a:t>
            </a:r>
            <a:r>
              <a:rPr lang="zh-CN" kern="0" dirty="0">
                <a:latin typeface="Arial" panose="020B0604020202020204" pitchFamily="34" charset="0"/>
                <a:ea typeface="华文楷体" panose="02010600040101010101" pitchFamily="2" charset="-122"/>
              </a:rPr>
              <a:t>或按标签筛选</a:t>
            </a:r>
            <a:r>
              <a:rPr kern="0" dirty="0">
                <a:latin typeface="Arial" panose="020B0604020202020204" pitchFamily="34" charset="0"/>
                <a:ea typeface="华文楷体" panose="02010600040101010101" pitchFamily="2" charset="-122"/>
              </a:rPr>
              <a:t>。</a:t>
            </a:r>
            <a:endParaRPr kern="0" dirty="0">
              <a:latin typeface="Arial" panose="020B0604020202020204" pitchFamily="34" charset="0"/>
              <a:ea typeface="华文楷体" panose="02010600040101010101" pitchFamily="2" charset="-122"/>
            </a:endParaRPr>
          </a:p>
          <a:p>
            <a:pPr marL="342900" indent="-342900">
              <a:lnSpc>
                <a:spcPct val="150000"/>
              </a:lnSpc>
              <a:buAutoNum type="arabicPeriod"/>
            </a:pPr>
            <a:r>
              <a:rPr b="1" kern="0" dirty="0">
                <a:latin typeface="Arial" panose="020B0604020202020204" pitchFamily="34" charset="0"/>
                <a:ea typeface="华文楷体" panose="02010600040101010101" pitchFamily="2" charset="-122"/>
              </a:rPr>
              <a:t>健康日历模块</a:t>
            </a:r>
            <a:r>
              <a:rPr lang="zh-CN" b="1" kern="0" dirty="0">
                <a:latin typeface="Arial" panose="020B0604020202020204" pitchFamily="34" charset="0"/>
                <a:ea typeface="华文楷体" panose="02010600040101010101" pitchFamily="2" charset="-122"/>
              </a:rPr>
              <a:t>：</a:t>
            </a:r>
            <a:r>
              <a:rPr kern="0" dirty="0">
                <a:latin typeface="Arial" panose="020B0604020202020204" pitchFamily="34" charset="0"/>
                <a:ea typeface="华文楷体" panose="02010600040101010101" pitchFamily="2" charset="-122"/>
              </a:rPr>
              <a:t>为用户提供了健康事项的记录和提醒服务，帮助用户更好地管理自己的健康生活。</a:t>
            </a:r>
            <a:endParaRPr kern="0" dirty="0">
              <a:latin typeface="Arial" panose="020B0604020202020204" pitchFamily="34" charset="0"/>
              <a:ea typeface="华文楷体" panose="02010600040101010101" pitchFamily="2" charset="-122"/>
            </a:endParaRPr>
          </a:p>
          <a:p>
            <a:pPr>
              <a:lnSpc>
                <a:spcPct val="150000"/>
              </a:lnSpc>
            </a:pPr>
            <a:endParaRPr lang="zh-CN" altLang="en-US" kern="0" dirty="0">
              <a:latin typeface="Arial" panose="020B0604020202020204" pitchFamily="34" charset="0"/>
              <a:ea typeface="华文楷体" panose="02010600040101010101" pitchFamily="2" charset="-122"/>
            </a:endParaRPr>
          </a:p>
          <a:p>
            <a:pPr>
              <a:lnSpc>
                <a:spcPct val="150000"/>
              </a:lnSpc>
            </a:pPr>
            <a:r>
              <a:rPr lang="zh-CN" altLang="en-US" kern="0" dirty="0">
                <a:latin typeface="Arial" panose="020B0604020202020204" pitchFamily="34" charset="0"/>
                <a:ea typeface="华文楷体" panose="02010600040101010101" pitchFamily="2" charset="-122"/>
              </a:rPr>
              <a:t>总体用例图如左图所示：</a:t>
            </a:r>
            <a:endParaRPr lang="zh-CN" altLang="en-US" kern="0" dirty="0">
              <a:latin typeface="Arial" panose="020B0604020202020204" pitchFamily="34" charset="0"/>
              <a:ea typeface="华文楷体" panose="02010600040101010101" pitchFamily="2" charset="-122"/>
            </a:endParaRPr>
          </a:p>
        </p:txBody>
      </p:sp>
      <p:pic>
        <p:nvPicPr>
          <p:cNvPr id="41" name="图片 41"/>
          <p:cNvPicPr>
            <a:picLocks noChangeAspect="1" noChangeArrowheads="1"/>
          </p:cNvPicPr>
          <p:nvPr>
            <p:custDataLst>
              <p:tags r:id="rId6"/>
            </p:custDataLst>
          </p:nvPr>
        </p:nvPicPr>
        <p:blipFill>
          <a:blip r:embed="rId7">
            <a:extLst>
              <a:ext uri="{28A0092B-C50C-407E-A947-70E740481C1C}">
                <a14:useLocalDpi xmlns:a14="http://schemas.microsoft.com/office/drawing/2010/main" val="0"/>
              </a:ext>
            </a:extLst>
          </a:blip>
          <a:srcRect/>
          <a:stretch>
            <a:fillRect/>
          </a:stretch>
        </p:blipFill>
        <p:spPr>
          <a:xfrm>
            <a:off x="1905000" y="1229360"/>
            <a:ext cx="5171440" cy="874649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515423" y="-5633065"/>
            <a:ext cx="26785445" cy="20442086"/>
            <a:chOff x="0" y="0"/>
            <a:chExt cx="35713927" cy="27256115"/>
          </a:xfrm>
        </p:grpSpPr>
        <p:sp>
          <p:nvSpPr>
            <p:cNvPr id="3" name="Freeform 3"/>
            <p:cNvSpPr/>
            <p:nvPr/>
          </p:nvSpPr>
          <p:spPr>
            <a:xfrm rot="-5400000">
              <a:off x="9440965" y="-5164341"/>
              <a:ext cx="17607669" cy="27936350"/>
            </a:xfrm>
            <a:custGeom>
              <a:avLst/>
              <a:gdLst/>
              <a:ahLst/>
              <a:cxnLst/>
              <a:rect l="l" t="t" r="r" b="b"/>
              <a:pathLst>
                <a:path w="17607669" h="27936350">
                  <a:moveTo>
                    <a:pt x="0" y="0"/>
                  </a:moveTo>
                  <a:lnTo>
                    <a:pt x="17607669" y="0"/>
                  </a:lnTo>
                  <a:lnTo>
                    <a:pt x="17607669" y="27936351"/>
                  </a:lnTo>
                  <a:lnTo>
                    <a:pt x="0" y="27936351"/>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4" name="Freeform 4"/>
            <p:cNvSpPr/>
            <p:nvPr/>
          </p:nvSpPr>
          <p:spPr>
            <a:xfrm rot="-5400000">
              <a:off x="22416472" y="4310214"/>
              <a:ext cx="13297454" cy="13297454"/>
            </a:xfrm>
            <a:custGeom>
              <a:avLst/>
              <a:gdLst/>
              <a:ahLst/>
              <a:cxnLst/>
              <a:rect l="l" t="t" r="r" b="b"/>
              <a:pathLst>
                <a:path w="13297454" h="13297454">
                  <a:moveTo>
                    <a:pt x="0" y="0"/>
                  </a:moveTo>
                  <a:lnTo>
                    <a:pt x="13297455" y="0"/>
                  </a:lnTo>
                  <a:lnTo>
                    <a:pt x="13297455" y="13297455"/>
                  </a:lnTo>
                  <a:lnTo>
                    <a:pt x="0" y="1329745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a:off x="0" y="16094606"/>
              <a:ext cx="11161508" cy="11161508"/>
            </a:xfrm>
            <a:custGeom>
              <a:avLst/>
              <a:gdLst/>
              <a:ahLst/>
              <a:cxnLst/>
              <a:rect l="l" t="t" r="r" b="b"/>
              <a:pathLst>
                <a:path w="11161508" h="11161508">
                  <a:moveTo>
                    <a:pt x="0" y="0"/>
                  </a:moveTo>
                  <a:lnTo>
                    <a:pt x="11161508" y="0"/>
                  </a:lnTo>
                  <a:lnTo>
                    <a:pt x="11161508" y="11161509"/>
                  </a:lnTo>
                  <a:lnTo>
                    <a:pt x="0" y="1116150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grpSp>
        <p:nvGrpSpPr>
          <p:cNvPr id="6" name="Group 6"/>
          <p:cNvGrpSpPr/>
          <p:nvPr/>
        </p:nvGrpSpPr>
        <p:grpSpPr>
          <a:xfrm>
            <a:off x="618025" y="737290"/>
            <a:ext cx="16518549" cy="9002350"/>
            <a:chOff x="-104096" y="-123825"/>
            <a:chExt cx="4274726" cy="1978367"/>
          </a:xfrm>
        </p:grpSpPr>
        <p:sp>
          <p:nvSpPr>
            <p:cNvPr id="7" name="Freeform 7"/>
            <p:cNvSpPr/>
            <p:nvPr/>
          </p:nvSpPr>
          <p:spPr>
            <a:xfrm>
              <a:off x="-104096" y="-15649"/>
              <a:ext cx="4274726" cy="1870191"/>
            </a:xfrm>
            <a:custGeom>
              <a:avLst/>
              <a:gdLst/>
              <a:ahLst/>
              <a:cxnLst/>
              <a:rect l="l" t="t" r="r" b="b"/>
              <a:pathLst>
                <a:path w="4274726" h="1870191">
                  <a:moveTo>
                    <a:pt x="21465" y="0"/>
                  </a:moveTo>
                  <a:lnTo>
                    <a:pt x="4253261" y="0"/>
                  </a:lnTo>
                  <a:cubicBezTo>
                    <a:pt x="4265116" y="0"/>
                    <a:pt x="4274726" y="9610"/>
                    <a:pt x="4274726" y="21465"/>
                  </a:cubicBezTo>
                  <a:lnTo>
                    <a:pt x="4274726" y="1848727"/>
                  </a:lnTo>
                  <a:cubicBezTo>
                    <a:pt x="4274726" y="1860581"/>
                    <a:pt x="4265116" y="1870191"/>
                    <a:pt x="4253261" y="1870191"/>
                  </a:cubicBezTo>
                  <a:lnTo>
                    <a:pt x="21465" y="1870191"/>
                  </a:lnTo>
                  <a:cubicBezTo>
                    <a:pt x="9610" y="1870191"/>
                    <a:pt x="0" y="1860581"/>
                    <a:pt x="0" y="1848727"/>
                  </a:cubicBezTo>
                  <a:lnTo>
                    <a:pt x="0" y="21465"/>
                  </a:lnTo>
                  <a:cubicBezTo>
                    <a:pt x="0" y="9610"/>
                    <a:pt x="9610" y="0"/>
                    <a:pt x="21465" y="0"/>
                  </a:cubicBezTo>
                  <a:close/>
                </a:path>
              </a:pathLst>
            </a:custGeom>
            <a:solidFill>
              <a:srgbClr val="FFFFFF"/>
            </a:solidFill>
          </p:spPr>
        </p:sp>
        <p:sp>
          <p:nvSpPr>
            <p:cNvPr id="8" name="TextBox 8"/>
            <p:cNvSpPr txBox="1"/>
            <p:nvPr/>
          </p:nvSpPr>
          <p:spPr>
            <a:xfrm>
              <a:off x="0" y="-123825"/>
              <a:ext cx="812800" cy="936625"/>
            </a:xfrm>
            <a:prstGeom prst="rect">
              <a:avLst/>
            </a:prstGeom>
          </p:spPr>
          <p:txBody>
            <a:bodyPr lIns="50800" tIns="50800" rIns="50800" bIns="50800" rtlCol="0" anchor="ctr"/>
            <a:lstStyle/>
            <a:p>
              <a:pPr algn="ctr">
                <a:lnSpc>
                  <a:spcPts val="3500"/>
                </a:lnSpc>
              </a:pPr>
            </a:p>
          </p:txBody>
        </p:sp>
      </p:grpSp>
      <p:sp>
        <p:nvSpPr>
          <p:cNvPr id="9" name="TextBox 9"/>
          <p:cNvSpPr txBox="1"/>
          <p:nvPr/>
        </p:nvSpPr>
        <p:spPr>
          <a:xfrm>
            <a:off x="762000" y="251152"/>
            <a:ext cx="16230600" cy="1076960"/>
          </a:xfrm>
          <a:prstGeom prst="rect">
            <a:avLst/>
          </a:prstGeom>
        </p:spPr>
        <p:txBody>
          <a:bodyPr lIns="0" tIns="0" rIns="0" bIns="0" rtlCol="0" anchor="t">
            <a:spAutoFit/>
          </a:bodyPr>
          <a:lstStyle/>
          <a:p>
            <a:pPr marL="539750" lvl="1" indent="0">
              <a:lnSpc>
                <a:spcPts val="8400"/>
              </a:lnSpc>
              <a:buFont typeface="Arial" panose="020B0604020202020204"/>
              <a:buNone/>
            </a:pPr>
            <a:r>
              <a:rPr lang="zh-CN" altLang="en-US" sz="5000" spc="459" dirty="0">
                <a:solidFill>
                  <a:srgbClr val="FFFFFF"/>
                </a:solidFill>
                <a:latin typeface="宋体" panose="02010600030101010101" pitchFamily="2" charset="-122"/>
                <a:ea typeface="宋体" panose="02010600030101010101" pitchFamily="2" charset="-122"/>
              </a:rPr>
              <a:t>具体用例分析</a:t>
            </a:r>
            <a:endParaRPr lang="zh-CN" altLang="en-US" sz="5000" spc="459" dirty="0">
              <a:solidFill>
                <a:srgbClr val="FFFFFF"/>
              </a:solidFill>
              <a:latin typeface="宋体" panose="02010600030101010101" pitchFamily="2" charset="-122"/>
              <a:ea typeface="宋体" panose="02010600030101010101" pitchFamily="2" charset="-122"/>
            </a:endParaRPr>
          </a:p>
        </p:txBody>
      </p:sp>
      <p:sp>
        <p:nvSpPr>
          <p:cNvPr id="10" name="Freeform 10"/>
          <p:cNvSpPr/>
          <p:nvPr/>
        </p:nvSpPr>
        <p:spPr>
          <a:xfrm>
            <a:off x="14072646" y="737289"/>
            <a:ext cx="3844517" cy="824811"/>
          </a:xfrm>
          <a:custGeom>
            <a:avLst/>
            <a:gdLst/>
            <a:ahLst/>
            <a:cxnLst/>
            <a:rect l="l" t="t" r="r" b="b"/>
            <a:pathLst>
              <a:path w="4315603" h="842069">
                <a:moveTo>
                  <a:pt x="0" y="0"/>
                </a:moveTo>
                <a:lnTo>
                  <a:pt x="4315603" y="0"/>
                </a:lnTo>
                <a:lnTo>
                  <a:pt x="4315603" y="842069"/>
                </a:lnTo>
                <a:lnTo>
                  <a:pt x="0" y="842069"/>
                </a:lnTo>
                <a:lnTo>
                  <a:pt x="0" y="0"/>
                </a:lnTo>
                <a:close/>
              </a:path>
            </a:pathLst>
          </a:custGeom>
          <a:blipFill>
            <a:blip r:embed="rId5"/>
            <a:stretch>
              <a:fillRect/>
            </a:stretch>
          </a:blipFill>
        </p:spPr>
      </p:sp>
      <p:sp>
        <p:nvSpPr>
          <p:cNvPr id="12" name="文本框 11"/>
          <p:cNvSpPr txBox="1"/>
          <p:nvPr/>
        </p:nvSpPr>
        <p:spPr>
          <a:xfrm>
            <a:off x="3504946" y="6972601"/>
            <a:ext cx="6006084" cy="922020"/>
          </a:xfrm>
          <a:prstGeom prst="rect">
            <a:avLst/>
          </a:prstGeom>
          <a:noFill/>
        </p:spPr>
        <p:txBody>
          <a:bodyPr wrap="square" rtlCol="0">
            <a:spAutoFit/>
          </a:bodyPr>
          <a:lstStyle/>
          <a:p>
            <a:pPr>
              <a:lnSpc>
                <a:spcPct val="150000"/>
              </a:lnSpc>
            </a:pPr>
            <a:r>
              <a:rPr b="1" kern="0" dirty="0">
                <a:latin typeface="Arial" panose="020B0604020202020204" pitchFamily="34" charset="0"/>
                <a:ea typeface="华文楷体" panose="02010600040101010101" pitchFamily="2" charset="-122"/>
              </a:rPr>
              <a:t>用例以用户的行为和目标为中心，强调用户体验和用户与系统的交互，而不是系统的内部设计或技术实现</a:t>
            </a:r>
            <a:r>
              <a:rPr lang="zh-CN" b="1" kern="0" dirty="0">
                <a:latin typeface="Arial" panose="020B0604020202020204" pitchFamily="34" charset="0"/>
                <a:ea typeface="华文楷体" panose="02010600040101010101" pitchFamily="2" charset="-122"/>
              </a:rPr>
              <a:t>。</a:t>
            </a:r>
            <a:endParaRPr lang="zh-CN" b="1" kern="0" dirty="0">
              <a:latin typeface="Arial" panose="020B0604020202020204" pitchFamily="34" charset="0"/>
              <a:ea typeface="华文楷体" panose="02010600040101010101" pitchFamily="2" charset="-122"/>
            </a:endParaRPr>
          </a:p>
        </p:txBody>
      </p:sp>
      <p:pic>
        <p:nvPicPr>
          <p:cNvPr id="38" name="图片 38"/>
          <p:cNvPicPr>
            <a:picLocks noChangeAspect="1" noChangeArrowheads="1"/>
          </p:cNvPicPr>
          <p:nvPr>
            <p:custDataLst>
              <p:tags r:id="rId6"/>
            </p:custDataLst>
          </p:nvPr>
        </p:nvPicPr>
        <p:blipFill>
          <a:blip r:embed="rId7">
            <a:extLst>
              <a:ext uri="{28A0092B-C50C-407E-A947-70E740481C1C}">
                <a14:useLocalDpi xmlns:a14="http://schemas.microsoft.com/office/drawing/2010/main" val="0"/>
              </a:ext>
            </a:extLst>
          </a:blip>
          <a:srcRect/>
          <a:stretch>
            <a:fillRect/>
          </a:stretch>
        </p:blipFill>
        <p:spPr>
          <a:xfrm>
            <a:off x="1020445" y="1943100"/>
            <a:ext cx="9842500" cy="5022850"/>
          </a:xfrm>
          <a:prstGeom prst="rect">
            <a:avLst/>
          </a:prstGeom>
          <a:noFill/>
          <a:ln>
            <a:noFill/>
          </a:ln>
        </p:spPr>
      </p:pic>
      <p:sp>
        <p:nvSpPr>
          <p:cNvPr id="14" name="文本框 13"/>
          <p:cNvSpPr txBox="1"/>
          <p:nvPr>
            <p:custDataLst>
              <p:tags r:id="rId8"/>
            </p:custDataLst>
          </p:nvPr>
        </p:nvSpPr>
        <p:spPr>
          <a:xfrm>
            <a:off x="1066530" y="1485629"/>
            <a:ext cx="3237230" cy="460375"/>
          </a:xfrm>
          <a:prstGeom prst="rect">
            <a:avLst/>
          </a:prstGeom>
          <a:noFill/>
        </p:spPr>
        <p:txBody>
          <a:bodyPr wrap="none" rtlCol="0">
            <a:spAutoFit/>
          </a:bodyPr>
          <a:p>
            <a:r>
              <a:rPr lang="zh-CN" altLang="en-US" sz="2400" b="1" kern="0" dirty="0">
                <a:latin typeface="Arial" panose="020B0604020202020204" pitchFamily="34" charset="0"/>
                <a:ea typeface="华文楷体" panose="02010600040101010101" pitchFamily="2" charset="-122"/>
              </a:rPr>
              <a:t>以健康论坛子系统为例</a:t>
            </a:r>
            <a:endParaRPr lang="zh-CN" altLang="en-US" sz="2400" b="1" kern="0" dirty="0">
              <a:latin typeface="Arial" panose="020B0604020202020204" pitchFamily="34" charset="0"/>
              <a:ea typeface="华文楷体" panose="02010600040101010101" pitchFamily="2" charset="-122"/>
            </a:endParaRPr>
          </a:p>
        </p:txBody>
      </p:sp>
      <p:graphicFrame>
        <p:nvGraphicFramePr>
          <p:cNvPr id="13" name="表格 12"/>
          <p:cNvGraphicFramePr/>
          <p:nvPr/>
        </p:nvGraphicFramePr>
        <p:xfrm>
          <a:off x="10972483" y="2019300"/>
          <a:ext cx="5343525" cy="3657600"/>
        </p:xfrm>
        <a:graphic>
          <a:graphicData uri="http://schemas.openxmlformats.org/drawingml/2006/table">
            <a:tbl>
              <a:tblPr/>
              <a:tblGrid>
                <a:gridCol w="809625"/>
                <a:gridCol w="4533900"/>
              </a:tblGrid>
              <a:tr h="393700">
                <a:tc>
                  <a:txBody>
                    <a:bodyPr/>
                    <a:p>
                      <a:pPr indent="0">
                        <a:buNone/>
                      </a:pPr>
                      <a:r>
                        <a:rPr lang="en-US" sz="1600" b="1">
                          <a:latin typeface="华文楷体" panose="02010600040101010101" pitchFamily="2" charset="-122"/>
                          <a:ea typeface="华文楷体" panose="02010600040101010101" pitchFamily="2" charset="-122"/>
                          <a:cs typeface="华文楷体" panose="02010600040101010101" pitchFamily="2" charset="-122"/>
                        </a:rPr>
                        <a:t>编号</a:t>
                      </a:r>
                      <a:endParaRPr lang="en-US" altLang="en-US" sz="1600" b="1">
                        <a:latin typeface="华文楷体" panose="02010600040101010101" pitchFamily="2" charset="-122"/>
                        <a:ea typeface="华文楷体" panose="02010600040101010101" pitchFamily="2" charset="-122"/>
                        <a:cs typeface="华文楷体" panose="02010600040101010101" pitchFamily="2" charset="-122"/>
                      </a:endParaRPr>
                    </a:p>
                  </a:txBody>
                  <a:tcPr marL="76200" marR="76200" marT="38100" marB="19050" vert="horz" anchor="t" anchorCtr="0">
                    <a:lnL w="12700" cap="flat" cmpd="sng">
                      <a:solidFill>
                        <a:srgbClr val="7F7F7F"/>
                      </a:solidFill>
                      <a:prstDash val="solid"/>
                      <a:headEnd type="none" w="med" len="med"/>
                      <a:tailEnd type="none" w="med" len="med"/>
                    </a:lnL>
                    <a:lnR w="12700" cap="flat" cmpd="sng">
                      <a:solidFill>
                        <a:srgbClr val="7F7F7F"/>
                      </a:solidFill>
                      <a:prstDash val="solid"/>
                      <a:headEnd type="none" w="med" len="med"/>
                      <a:tailEnd type="none" w="med" len="med"/>
                    </a:lnR>
                    <a:lnT w="12700" cap="flat" cmpd="sng">
                      <a:solidFill>
                        <a:srgbClr val="7F7F7F"/>
                      </a:solidFill>
                      <a:prstDash val="solid"/>
                      <a:headEnd type="none" w="med" len="med"/>
                      <a:tailEnd type="none" w="med" len="med"/>
                    </a:lnT>
                    <a:lnB w="12700" cap="flat" cmpd="sng">
                      <a:solidFill>
                        <a:srgbClr val="7F7F7F"/>
                      </a:solidFill>
                      <a:prstDash val="solid"/>
                      <a:headEnd type="none" w="med" len="med"/>
                      <a:tailEnd type="none" w="med" len="med"/>
                    </a:lnB>
                    <a:lnTlToBr>
                      <a:noFill/>
                    </a:lnTlToBr>
                    <a:lnBlToTr>
                      <a:noFill/>
                    </a:lnBlToTr>
                    <a:noFill/>
                  </a:tcPr>
                </a:tc>
                <a:tc>
                  <a:txBody>
                    <a:bodyPr/>
                    <a:p>
                      <a:pPr indent="0">
                        <a:buNone/>
                      </a:pPr>
                      <a:r>
                        <a:rPr lang="en-US" sz="1600" b="0">
                          <a:latin typeface="华文楷体" panose="02010600040101010101" pitchFamily="2" charset="-122"/>
                          <a:ea typeface="华文楷体" panose="02010600040101010101" pitchFamily="2" charset="-122"/>
                          <a:cs typeface="华文楷体" panose="02010600040101010101" pitchFamily="2" charset="-122"/>
                        </a:rPr>
                        <a:t>UC11</a:t>
                      </a:r>
                      <a:endParaRPr lang="en-US" altLang="en-US" sz="1600" b="0">
                        <a:latin typeface="华文楷体" panose="02010600040101010101" pitchFamily="2" charset="-122"/>
                        <a:ea typeface="华文楷体" panose="02010600040101010101" pitchFamily="2" charset="-122"/>
                        <a:cs typeface="华文楷体" panose="02010600040101010101" pitchFamily="2" charset="-122"/>
                      </a:endParaRPr>
                    </a:p>
                  </a:txBody>
                  <a:tcPr marL="76200" marR="76200" marT="38100" marB="19050" vert="horz" anchor="t" anchorCtr="0">
                    <a:lnL w="12700" cap="flat" cmpd="sng">
                      <a:solidFill>
                        <a:srgbClr val="7F7F7F"/>
                      </a:solidFill>
                      <a:prstDash val="solid"/>
                      <a:headEnd type="none" w="med" len="med"/>
                      <a:tailEnd type="none" w="med" len="med"/>
                    </a:lnL>
                    <a:lnR w="12700" cap="flat" cmpd="sng">
                      <a:solidFill>
                        <a:srgbClr val="7F7F7F"/>
                      </a:solidFill>
                      <a:prstDash val="solid"/>
                      <a:headEnd type="none" w="med" len="med"/>
                      <a:tailEnd type="none" w="med" len="med"/>
                    </a:lnR>
                    <a:lnT w="12700" cap="flat" cmpd="sng">
                      <a:solidFill>
                        <a:srgbClr val="7F7F7F"/>
                      </a:solidFill>
                      <a:prstDash val="solid"/>
                      <a:headEnd type="none" w="med" len="med"/>
                      <a:tailEnd type="none" w="med" len="med"/>
                    </a:lnT>
                    <a:lnB w="12700" cap="flat" cmpd="sng">
                      <a:solidFill>
                        <a:srgbClr val="7F7F7F"/>
                      </a:solidFill>
                      <a:prstDash val="solid"/>
                      <a:headEnd type="none" w="med" len="med"/>
                      <a:tailEnd type="none" w="med" len="med"/>
                    </a:lnB>
                    <a:lnTlToBr>
                      <a:noFill/>
                    </a:lnTlToBr>
                    <a:lnBlToTr>
                      <a:noFill/>
                    </a:lnBlToTr>
                    <a:noFill/>
                  </a:tcPr>
                </a:tc>
              </a:tr>
              <a:tr h="393700">
                <a:tc>
                  <a:txBody>
                    <a:bodyPr/>
                    <a:p>
                      <a:pPr indent="0">
                        <a:buNone/>
                      </a:pPr>
                      <a:r>
                        <a:rPr lang="en-US" sz="1600" b="1">
                          <a:latin typeface="华文楷体" panose="02010600040101010101" pitchFamily="2" charset="-122"/>
                          <a:ea typeface="华文楷体" panose="02010600040101010101" pitchFamily="2" charset="-122"/>
                          <a:cs typeface="华文楷体" panose="02010600040101010101" pitchFamily="2" charset="-122"/>
                        </a:rPr>
                        <a:t>用例名</a:t>
                      </a:r>
                      <a:endParaRPr lang="en-US" altLang="en-US" sz="1600" b="1">
                        <a:latin typeface="华文楷体" panose="02010600040101010101" pitchFamily="2" charset="-122"/>
                        <a:ea typeface="华文楷体" panose="02010600040101010101" pitchFamily="2" charset="-122"/>
                        <a:cs typeface="华文楷体" panose="02010600040101010101" pitchFamily="2" charset="-122"/>
                      </a:endParaRPr>
                    </a:p>
                  </a:txBody>
                  <a:tcPr marL="76200" marR="76200" marT="38100" marB="19050" vert="horz" anchor="t" anchorCtr="0">
                    <a:lnL w="12700" cap="flat" cmpd="sng">
                      <a:solidFill>
                        <a:srgbClr val="7F7F7F"/>
                      </a:solidFill>
                      <a:prstDash val="solid"/>
                      <a:headEnd type="none" w="med" len="med"/>
                      <a:tailEnd type="none" w="med" len="med"/>
                    </a:lnL>
                    <a:lnR w="12700" cap="flat" cmpd="sng">
                      <a:solidFill>
                        <a:srgbClr val="7F7F7F"/>
                      </a:solidFill>
                      <a:prstDash val="solid"/>
                      <a:headEnd type="none" w="med" len="med"/>
                      <a:tailEnd type="none" w="med" len="med"/>
                    </a:lnR>
                    <a:lnT w="12700" cap="flat" cmpd="sng">
                      <a:solidFill>
                        <a:srgbClr val="7F7F7F"/>
                      </a:solidFill>
                      <a:prstDash val="solid"/>
                      <a:headEnd type="none" w="med" len="med"/>
                      <a:tailEnd type="none" w="med" len="med"/>
                    </a:lnT>
                    <a:lnB w="12700" cap="flat" cmpd="sng">
                      <a:solidFill>
                        <a:srgbClr val="7F7F7F"/>
                      </a:solidFill>
                      <a:prstDash val="solid"/>
                      <a:headEnd type="none" w="med" len="med"/>
                      <a:tailEnd type="none" w="med" len="med"/>
                    </a:lnB>
                    <a:lnTlToBr>
                      <a:noFill/>
                    </a:lnTlToBr>
                    <a:lnBlToTr>
                      <a:noFill/>
                    </a:lnBlToTr>
                    <a:noFill/>
                  </a:tcPr>
                </a:tc>
                <a:tc>
                  <a:txBody>
                    <a:bodyPr/>
                    <a:p>
                      <a:pPr indent="0">
                        <a:buNone/>
                      </a:pPr>
                      <a:r>
                        <a:rPr lang="en-US" sz="1600" b="0">
                          <a:latin typeface="华文楷体" panose="02010600040101010101" pitchFamily="2" charset="-122"/>
                          <a:ea typeface="华文楷体" panose="02010600040101010101" pitchFamily="2" charset="-122"/>
                          <a:cs typeface="华文楷体" panose="02010600040101010101" pitchFamily="2" charset="-122"/>
                        </a:rPr>
                        <a:t>点赞收藏投币</a:t>
                      </a:r>
                      <a:endParaRPr lang="en-US" altLang="en-US" sz="1600" b="0">
                        <a:latin typeface="华文楷体" panose="02010600040101010101" pitchFamily="2" charset="-122"/>
                        <a:ea typeface="华文楷体" panose="02010600040101010101" pitchFamily="2" charset="-122"/>
                        <a:cs typeface="华文楷体" panose="02010600040101010101" pitchFamily="2" charset="-122"/>
                      </a:endParaRPr>
                    </a:p>
                  </a:txBody>
                  <a:tcPr marL="76200" marR="76200" marT="38100" marB="19050" vert="horz" anchor="t" anchorCtr="0">
                    <a:lnL w="12700" cap="flat" cmpd="sng">
                      <a:solidFill>
                        <a:srgbClr val="7F7F7F"/>
                      </a:solidFill>
                      <a:prstDash val="solid"/>
                      <a:headEnd type="none" w="med" len="med"/>
                      <a:tailEnd type="none" w="med" len="med"/>
                    </a:lnL>
                    <a:lnR w="12700" cap="flat" cmpd="sng">
                      <a:solidFill>
                        <a:srgbClr val="7F7F7F"/>
                      </a:solidFill>
                      <a:prstDash val="solid"/>
                      <a:headEnd type="none" w="med" len="med"/>
                      <a:tailEnd type="none" w="med" len="med"/>
                    </a:lnR>
                    <a:lnT w="12700" cap="flat" cmpd="sng">
                      <a:solidFill>
                        <a:srgbClr val="7F7F7F"/>
                      </a:solidFill>
                      <a:prstDash val="solid"/>
                      <a:headEnd type="none" w="med" len="med"/>
                      <a:tailEnd type="none" w="med" len="med"/>
                    </a:lnT>
                    <a:lnB w="12700" cap="flat" cmpd="sng">
                      <a:solidFill>
                        <a:srgbClr val="7F7F7F"/>
                      </a:solidFill>
                      <a:prstDash val="solid"/>
                      <a:headEnd type="none" w="med" len="med"/>
                      <a:tailEnd type="none" w="med" len="med"/>
                    </a:lnB>
                    <a:lnTlToBr>
                      <a:noFill/>
                    </a:lnTlToBr>
                    <a:lnBlToTr>
                      <a:noFill/>
                    </a:lnBlToTr>
                    <a:noFill/>
                  </a:tcPr>
                </a:tc>
              </a:tr>
              <a:tr h="393700">
                <a:tc>
                  <a:txBody>
                    <a:bodyPr/>
                    <a:p>
                      <a:pPr indent="0">
                        <a:buNone/>
                      </a:pPr>
                      <a:r>
                        <a:rPr lang="en-US" sz="1600" b="1">
                          <a:latin typeface="华文楷体" panose="02010600040101010101" pitchFamily="2" charset="-122"/>
                          <a:ea typeface="华文楷体" panose="02010600040101010101" pitchFamily="2" charset="-122"/>
                          <a:cs typeface="华文楷体" panose="02010600040101010101" pitchFamily="2" charset="-122"/>
                        </a:rPr>
                        <a:t>参与者</a:t>
                      </a:r>
                      <a:endParaRPr lang="en-US" altLang="en-US" sz="1600" b="1">
                        <a:latin typeface="华文楷体" panose="02010600040101010101" pitchFamily="2" charset="-122"/>
                        <a:ea typeface="华文楷体" panose="02010600040101010101" pitchFamily="2" charset="-122"/>
                        <a:cs typeface="华文楷体" panose="02010600040101010101" pitchFamily="2" charset="-122"/>
                      </a:endParaRPr>
                    </a:p>
                  </a:txBody>
                  <a:tcPr marL="76200" marR="76200" marT="38100" marB="19050" vert="horz" anchor="t" anchorCtr="0">
                    <a:lnL w="12700" cap="flat" cmpd="sng">
                      <a:solidFill>
                        <a:srgbClr val="7F7F7F"/>
                      </a:solidFill>
                      <a:prstDash val="solid"/>
                      <a:headEnd type="none" w="med" len="med"/>
                      <a:tailEnd type="none" w="med" len="med"/>
                    </a:lnL>
                    <a:lnR w="12700" cap="flat" cmpd="sng">
                      <a:solidFill>
                        <a:srgbClr val="7F7F7F"/>
                      </a:solidFill>
                      <a:prstDash val="solid"/>
                      <a:headEnd type="none" w="med" len="med"/>
                      <a:tailEnd type="none" w="med" len="med"/>
                    </a:lnR>
                    <a:lnT w="12700" cap="flat" cmpd="sng">
                      <a:solidFill>
                        <a:srgbClr val="7F7F7F"/>
                      </a:solidFill>
                      <a:prstDash val="solid"/>
                      <a:headEnd type="none" w="med" len="med"/>
                      <a:tailEnd type="none" w="med" len="med"/>
                    </a:lnT>
                    <a:lnB w="12700" cap="flat" cmpd="sng">
                      <a:solidFill>
                        <a:srgbClr val="7F7F7F"/>
                      </a:solidFill>
                      <a:prstDash val="solid"/>
                      <a:headEnd type="none" w="med" len="med"/>
                      <a:tailEnd type="none" w="med" len="med"/>
                    </a:lnB>
                    <a:lnTlToBr>
                      <a:noFill/>
                    </a:lnTlToBr>
                    <a:lnBlToTr>
                      <a:noFill/>
                    </a:lnBlToTr>
                    <a:noFill/>
                  </a:tcPr>
                </a:tc>
                <a:tc>
                  <a:txBody>
                    <a:bodyPr/>
                    <a:p>
                      <a:pPr indent="0">
                        <a:buNone/>
                      </a:pPr>
                      <a:r>
                        <a:rPr lang="en-US" sz="1600" b="0">
                          <a:latin typeface="华文楷体" panose="02010600040101010101" pitchFamily="2" charset="-122"/>
                          <a:ea typeface="华文楷体" panose="02010600040101010101" pitchFamily="2" charset="-122"/>
                          <a:cs typeface="华文楷体" panose="02010600040101010101" pitchFamily="2" charset="-122"/>
                        </a:rPr>
                        <a:t>用户</a:t>
                      </a:r>
                      <a:endParaRPr lang="en-US" altLang="en-US" sz="1600" b="0">
                        <a:latin typeface="华文楷体" panose="02010600040101010101" pitchFamily="2" charset="-122"/>
                        <a:ea typeface="华文楷体" panose="02010600040101010101" pitchFamily="2" charset="-122"/>
                        <a:cs typeface="华文楷体" panose="02010600040101010101" pitchFamily="2" charset="-122"/>
                      </a:endParaRPr>
                    </a:p>
                  </a:txBody>
                  <a:tcPr marL="76200" marR="76200" marT="38100" marB="19050" vert="horz" anchor="t" anchorCtr="0">
                    <a:lnL w="12700" cap="flat" cmpd="sng">
                      <a:solidFill>
                        <a:srgbClr val="7F7F7F"/>
                      </a:solidFill>
                      <a:prstDash val="solid"/>
                      <a:headEnd type="none" w="med" len="med"/>
                      <a:tailEnd type="none" w="med" len="med"/>
                    </a:lnL>
                    <a:lnR w="12700" cap="flat" cmpd="sng">
                      <a:solidFill>
                        <a:srgbClr val="7F7F7F"/>
                      </a:solidFill>
                      <a:prstDash val="solid"/>
                      <a:headEnd type="none" w="med" len="med"/>
                      <a:tailEnd type="none" w="med" len="med"/>
                    </a:lnR>
                    <a:lnT w="12700" cap="flat" cmpd="sng">
                      <a:solidFill>
                        <a:srgbClr val="7F7F7F"/>
                      </a:solidFill>
                      <a:prstDash val="solid"/>
                      <a:headEnd type="none" w="med" len="med"/>
                      <a:tailEnd type="none" w="med" len="med"/>
                    </a:lnT>
                    <a:lnB w="12700" cap="flat" cmpd="sng">
                      <a:solidFill>
                        <a:srgbClr val="7F7F7F"/>
                      </a:solidFill>
                      <a:prstDash val="solid"/>
                      <a:headEnd type="none" w="med" len="med"/>
                      <a:tailEnd type="none" w="med" len="med"/>
                    </a:lnB>
                    <a:lnTlToBr>
                      <a:noFill/>
                    </a:lnTlToBr>
                    <a:lnBlToTr>
                      <a:noFill/>
                    </a:lnBlToTr>
                    <a:noFill/>
                  </a:tcPr>
                </a:tc>
              </a:tr>
              <a:tr h="393700">
                <a:tc>
                  <a:txBody>
                    <a:bodyPr/>
                    <a:p>
                      <a:pPr indent="0">
                        <a:buNone/>
                      </a:pPr>
                      <a:r>
                        <a:rPr lang="en-US" sz="1600" b="1">
                          <a:latin typeface="华文楷体" panose="02010600040101010101" pitchFamily="2" charset="-122"/>
                          <a:ea typeface="华文楷体" panose="02010600040101010101" pitchFamily="2" charset="-122"/>
                          <a:cs typeface="华文楷体" panose="02010600040101010101" pitchFamily="2" charset="-122"/>
                        </a:rPr>
                        <a:t>频度</a:t>
                      </a:r>
                      <a:endParaRPr lang="en-US" altLang="en-US" sz="1600" b="1">
                        <a:latin typeface="华文楷体" panose="02010600040101010101" pitchFamily="2" charset="-122"/>
                        <a:ea typeface="华文楷体" panose="02010600040101010101" pitchFamily="2" charset="-122"/>
                        <a:cs typeface="华文楷体" panose="02010600040101010101" pitchFamily="2" charset="-122"/>
                      </a:endParaRPr>
                    </a:p>
                  </a:txBody>
                  <a:tcPr marL="76200" marR="76200" marT="38100" marB="19050" vert="horz" anchor="t" anchorCtr="0">
                    <a:lnL w="12700" cap="flat" cmpd="sng">
                      <a:solidFill>
                        <a:srgbClr val="7F7F7F"/>
                      </a:solidFill>
                      <a:prstDash val="solid"/>
                      <a:headEnd type="none" w="med" len="med"/>
                      <a:tailEnd type="none" w="med" len="med"/>
                    </a:lnL>
                    <a:lnR w="12700" cap="flat" cmpd="sng">
                      <a:solidFill>
                        <a:srgbClr val="7F7F7F"/>
                      </a:solidFill>
                      <a:prstDash val="solid"/>
                      <a:headEnd type="none" w="med" len="med"/>
                      <a:tailEnd type="none" w="med" len="med"/>
                    </a:lnR>
                    <a:lnT w="12700" cap="flat" cmpd="sng">
                      <a:solidFill>
                        <a:srgbClr val="7F7F7F"/>
                      </a:solidFill>
                      <a:prstDash val="solid"/>
                      <a:headEnd type="none" w="med" len="med"/>
                      <a:tailEnd type="none" w="med" len="med"/>
                    </a:lnT>
                    <a:lnB w="12700" cap="flat" cmpd="sng">
                      <a:solidFill>
                        <a:srgbClr val="7F7F7F"/>
                      </a:solidFill>
                      <a:prstDash val="solid"/>
                      <a:headEnd type="none" w="med" len="med"/>
                      <a:tailEnd type="none" w="med" len="med"/>
                    </a:lnB>
                    <a:lnTlToBr>
                      <a:noFill/>
                    </a:lnTlToBr>
                    <a:lnBlToTr>
                      <a:noFill/>
                    </a:lnBlToTr>
                    <a:noFill/>
                  </a:tcPr>
                </a:tc>
                <a:tc>
                  <a:txBody>
                    <a:bodyPr/>
                    <a:p>
                      <a:pPr indent="0">
                        <a:buNone/>
                      </a:pPr>
                      <a:r>
                        <a:rPr lang="en-US" sz="1600" b="0">
                          <a:latin typeface="华文楷体" panose="02010600040101010101" pitchFamily="2" charset="-122"/>
                          <a:ea typeface="华文楷体" panose="02010600040101010101" pitchFamily="2" charset="-122"/>
                          <a:cs typeface="华文楷体" panose="02010600040101010101" pitchFamily="2" charset="-122"/>
                        </a:rPr>
                        <a:t>1秒1000次</a:t>
                      </a:r>
                      <a:endParaRPr lang="en-US" altLang="en-US" sz="1600" b="0">
                        <a:latin typeface="华文楷体" panose="02010600040101010101" pitchFamily="2" charset="-122"/>
                        <a:ea typeface="华文楷体" panose="02010600040101010101" pitchFamily="2" charset="-122"/>
                        <a:cs typeface="华文楷体" panose="02010600040101010101" pitchFamily="2" charset="-122"/>
                      </a:endParaRPr>
                    </a:p>
                  </a:txBody>
                  <a:tcPr marL="76200" marR="76200" marT="38100" marB="19050" vert="horz" anchor="t" anchorCtr="0">
                    <a:lnL w="12700" cap="flat" cmpd="sng">
                      <a:solidFill>
                        <a:srgbClr val="7F7F7F"/>
                      </a:solidFill>
                      <a:prstDash val="solid"/>
                      <a:headEnd type="none" w="med" len="med"/>
                      <a:tailEnd type="none" w="med" len="med"/>
                    </a:lnL>
                    <a:lnR w="12700" cap="flat" cmpd="sng">
                      <a:solidFill>
                        <a:srgbClr val="7F7F7F"/>
                      </a:solidFill>
                      <a:prstDash val="solid"/>
                      <a:headEnd type="none" w="med" len="med"/>
                      <a:tailEnd type="none" w="med" len="med"/>
                    </a:lnR>
                    <a:lnT w="12700" cap="flat" cmpd="sng">
                      <a:solidFill>
                        <a:srgbClr val="7F7F7F"/>
                      </a:solidFill>
                      <a:prstDash val="solid"/>
                      <a:headEnd type="none" w="med" len="med"/>
                      <a:tailEnd type="none" w="med" len="med"/>
                    </a:lnT>
                    <a:lnB w="12700" cap="flat" cmpd="sng">
                      <a:solidFill>
                        <a:srgbClr val="7F7F7F"/>
                      </a:solidFill>
                      <a:prstDash val="solid"/>
                      <a:headEnd type="none" w="med" len="med"/>
                      <a:tailEnd type="none" w="med" len="med"/>
                    </a:lnB>
                    <a:lnTlToBr>
                      <a:noFill/>
                    </a:lnTlToBr>
                    <a:lnBlToTr>
                      <a:noFill/>
                    </a:lnBlToTr>
                    <a:noFill/>
                  </a:tcPr>
                </a:tc>
              </a:tr>
              <a:tr h="393700">
                <a:tc>
                  <a:txBody>
                    <a:bodyPr/>
                    <a:p>
                      <a:pPr indent="0">
                        <a:buNone/>
                      </a:pPr>
                      <a:r>
                        <a:rPr lang="en-US" sz="1600" b="1">
                          <a:latin typeface="华文楷体" panose="02010600040101010101" pitchFamily="2" charset="-122"/>
                          <a:ea typeface="华文楷体" panose="02010600040101010101" pitchFamily="2" charset="-122"/>
                          <a:cs typeface="华文楷体" panose="02010600040101010101" pitchFamily="2" charset="-122"/>
                        </a:rPr>
                        <a:t>状态</a:t>
                      </a:r>
                      <a:endParaRPr lang="en-US" altLang="en-US" sz="1600" b="1">
                        <a:latin typeface="华文楷体" panose="02010600040101010101" pitchFamily="2" charset="-122"/>
                        <a:ea typeface="华文楷体" panose="02010600040101010101" pitchFamily="2" charset="-122"/>
                        <a:cs typeface="华文楷体" panose="02010600040101010101" pitchFamily="2" charset="-122"/>
                      </a:endParaRPr>
                    </a:p>
                  </a:txBody>
                  <a:tcPr marL="76200" marR="76200" marT="38100" marB="19050" vert="horz" anchor="t" anchorCtr="0">
                    <a:lnL w="12700" cap="flat" cmpd="sng">
                      <a:solidFill>
                        <a:srgbClr val="7F7F7F"/>
                      </a:solidFill>
                      <a:prstDash val="solid"/>
                      <a:headEnd type="none" w="med" len="med"/>
                      <a:tailEnd type="none" w="med" len="med"/>
                    </a:lnL>
                    <a:lnR w="12700" cap="flat" cmpd="sng">
                      <a:solidFill>
                        <a:srgbClr val="7F7F7F"/>
                      </a:solidFill>
                      <a:prstDash val="solid"/>
                      <a:headEnd type="none" w="med" len="med"/>
                      <a:tailEnd type="none" w="med" len="med"/>
                    </a:lnR>
                    <a:lnT w="12700" cap="flat" cmpd="sng">
                      <a:solidFill>
                        <a:srgbClr val="7F7F7F"/>
                      </a:solidFill>
                      <a:prstDash val="solid"/>
                      <a:headEnd type="none" w="med" len="med"/>
                      <a:tailEnd type="none" w="med" len="med"/>
                    </a:lnT>
                    <a:lnB w="12700" cap="flat" cmpd="sng">
                      <a:solidFill>
                        <a:srgbClr val="7F7F7F"/>
                      </a:solidFill>
                      <a:prstDash val="solid"/>
                      <a:headEnd type="none" w="med" len="med"/>
                      <a:tailEnd type="none" w="med" len="med"/>
                    </a:lnB>
                    <a:lnTlToBr>
                      <a:noFill/>
                    </a:lnTlToBr>
                    <a:lnBlToTr>
                      <a:noFill/>
                    </a:lnBlToTr>
                    <a:noFill/>
                  </a:tcPr>
                </a:tc>
                <a:tc>
                  <a:txBody>
                    <a:bodyPr/>
                    <a:p>
                      <a:pPr indent="0">
                        <a:buNone/>
                      </a:pPr>
                      <a:r>
                        <a:rPr lang="en-US" sz="1600" b="0">
                          <a:latin typeface="华文楷体" panose="02010600040101010101" pitchFamily="2" charset="-122"/>
                          <a:ea typeface="华文楷体" panose="02010600040101010101" pitchFamily="2" charset="-122"/>
                          <a:cs typeface="华文楷体" panose="02010600040101010101" pitchFamily="2" charset="-122"/>
                        </a:rPr>
                        <a:t>通过审查</a:t>
                      </a:r>
                      <a:endParaRPr lang="en-US" altLang="en-US" sz="1600" b="0">
                        <a:latin typeface="华文楷体" panose="02010600040101010101" pitchFamily="2" charset="-122"/>
                        <a:ea typeface="华文楷体" panose="02010600040101010101" pitchFamily="2" charset="-122"/>
                        <a:cs typeface="华文楷体" panose="02010600040101010101" pitchFamily="2" charset="-122"/>
                      </a:endParaRPr>
                    </a:p>
                  </a:txBody>
                  <a:tcPr marL="76200" marR="76200" marT="38100" marB="19050" vert="horz" anchor="t" anchorCtr="0">
                    <a:lnL w="12700" cap="flat" cmpd="sng">
                      <a:solidFill>
                        <a:srgbClr val="7F7F7F"/>
                      </a:solidFill>
                      <a:prstDash val="solid"/>
                      <a:headEnd type="none" w="med" len="med"/>
                      <a:tailEnd type="none" w="med" len="med"/>
                    </a:lnL>
                    <a:lnR w="12700" cap="flat" cmpd="sng">
                      <a:solidFill>
                        <a:srgbClr val="7F7F7F"/>
                      </a:solidFill>
                      <a:prstDash val="solid"/>
                      <a:headEnd type="none" w="med" len="med"/>
                      <a:tailEnd type="none" w="med" len="med"/>
                    </a:lnR>
                    <a:lnT w="12700" cap="flat" cmpd="sng">
                      <a:solidFill>
                        <a:srgbClr val="7F7F7F"/>
                      </a:solidFill>
                      <a:prstDash val="solid"/>
                      <a:headEnd type="none" w="med" len="med"/>
                      <a:tailEnd type="none" w="med" len="med"/>
                    </a:lnT>
                    <a:lnB w="12700" cap="flat" cmpd="sng">
                      <a:solidFill>
                        <a:srgbClr val="7F7F7F"/>
                      </a:solidFill>
                      <a:prstDash val="solid"/>
                      <a:headEnd type="none" w="med" len="med"/>
                      <a:tailEnd type="none" w="med" len="med"/>
                    </a:lnB>
                    <a:lnTlToBr>
                      <a:noFill/>
                    </a:lnTlToBr>
                    <a:lnBlToTr>
                      <a:noFill/>
                    </a:lnBlToTr>
                    <a:noFill/>
                  </a:tcPr>
                </a:tc>
              </a:tr>
              <a:tr h="393700">
                <a:tc>
                  <a:txBody>
                    <a:bodyPr/>
                    <a:p>
                      <a:pPr indent="0">
                        <a:buNone/>
                      </a:pPr>
                      <a:r>
                        <a:rPr lang="en-US" sz="1600" b="1">
                          <a:latin typeface="华文楷体" panose="02010600040101010101" pitchFamily="2" charset="-122"/>
                          <a:ea typeface="华文楷体" panose="02010600040101010101" pitchFamily="2" charset="-122"/>
                          <a:cs typeface="华文楷体" panose="02010600040101010101" pitchFamily="2" charset="-122"/>
                        </a:rPr>
                        <a:t>简要描述</a:t>
                      </a:r>
                      <a:endParaRPr lang="en-US" altLang="en-US" sz="1600" b="1">
                        <a:latin typeface="华文楷体" panose="02010600040101010101" pitchFamily="2" charset="-122"/>
                        <a:ea typeface="华文楷体" panose="02010600040101010101" pitchFamily="2" charset="-122"/>
                        <a:cs typeface="华文楷体" panose="02010600040101010101" pitchFamily="2" charset="-122"/>
                      </a:endParaRPr>
                    </a:p>
                  </a:txBody>
                  <a:tcPr marL="76200" marR="76200" marT="38100" marB="19050" vert="horz" anchor="t" anchorCtr="0">
                    <a:lnL w="12700" cap="flat" cmpd="sng">
                      <a:solidFill>
                        <a:srgbClr val="7F7F7F"/>
                      </a:solidFill>
                      <a:prstDash val="solid"/>
                      <a:headEnd type="none" w="med" len="med"/>
                      <a:tailEnd type="none" w="med" len="med"/>
                    </a:lnL>
                    <a:lnR w="12700" cap="flat" cmpd="sng">
                      <a:solidFill>
                        <a:srgbClr val="7F7F7F"/>
                      </a:solidFill>
                      <a:prstDash val="solid"/>
                      <a:headEnd type="none" w="med" len="med"/>
                      <a:tailEnd type="none" w="med" len="med"/>
                    </a:lnR>
                    <a:lnT w="12700" cap="flat" cmpd="sng">
                      <a:solidFill>
                        <a:srgbClr val="7F7F7F"/>
                      </a:solidFill>
                      <a:prstDash val="solid"/>
                      <a:headEnd type="none" w="med" len="med"/>
                      <a:tailEnd type="none" w="med" len="med"/>
                    </a:lnT>
                    <a:lnB w="12700" cap="flat" cmpd="sng">
                      <a:solidFill>
                        <a:srgbClr val="7F7F7F"/>
                      </a:solidFill>
                      <a:prstDash val="solid"/>
                      <a:headEnd type="none" w="med" len="med"/>
                      <a:tailEnd type="none" w="med" len="med"/>
                    </a:lnB>
                    <a:lnTlToBr>
                      <a:noFill/>
                    </a:lnTlToBr>
                    <a:lnBlToTr>
                      <a:noFill/>
                    </a:lnBlToTr>
                    <a:noFill/>
                  </a:tcPr>
                </a:tc>
                <a:tc>
                  <a:txBody>
                    <a:bodyPr/>
                    <a:p>
                      <a:pPr indent="0">
                        <a:buNone/>
                      </a:pPr>
                      <a:r>
                        <a:rPr lang="en-US" sz="1600" b="0">
                          <a:latin typeface="华文楷体" panose="02010600040101010101" pitchFamily="2" charset="-122"/>
                          <a:ea typeface="华文楷体" panose="02010600040101010101" pitchFamily="2" charset="-122"/>
                          <a:cs typeface="华文楷体" panose="02010600040101010101" pitchFamily="2" charset="-122"/>
                        </a:rPr>
                        <a:t>用户对帖子进行点赞、收藏或投币的操作</a:t>
                      </a:r>
                      <a:endParaRPr lang="en-US" altLang="en-US" sz="1600" b="0">
                        <a:latin typeface="华文楷体" panose="02010600040101010101" pitchFamily="2" charset="-122"/>
                        <a:ea typeface="华文楷体" panose="02010600040101010101" pitchFamily="2" charset="-122"/>
                        <a:cs typeface="华文楷体" panose="02010600040101010101" pitchFamily="2" charset="-122"/>
                      </a:endParaRPr>
                    </a:p>
                  </a:txBody>
                  <a:tcPr marL="76200" marR="76200" marT="38100" marB="19050" vert="horz" anchor="t" anchorCtr="0">
                    <a:lnL w="12700" cap="flat" cmpd="sng">
                      <a:solidFill>
                        <a:srgbClr val="7F7F7F"/>
                      </a:solidFill>
                      <a:prstDash val="solid"/>
                      <a:headEnd type="none" w="med" len="med"/>
                      <a:tailEnd type="none" w="med" len="med"/>
                    </a:lnL>
                    <a:lnR w="12700" cap="flat" cmpd="sng">
                      <a:solidFill>
                        <a:srgbClr val="7F7F7F"/>
                      </a:solidFill>
                      <a:prstDash val="solid"/>
                      <a:headEnd type="none" w="med" len="med"/>
                      <a:tailEnd type="none" w="med" len="med"/>
                    </a:lnR>
                    <a:lnT w="12700" cap="flat" cmpd="sng">
                      <a:solidFill>
                        <a:srgbClr val="7F7F7F"/>
                      </a:solidFill>
                      <a:prstDash val="solid"/>
                      <a:headEnd type="none" w="med" len="med"/>
                      <a:tailEnd type="none" w="med" len="med"/>
                    </a:lnT>
                    <a:lnB w="12700" cap="flat" cmpd="sng">
                      <a:solidFill>
                        <a:srgbClr val="7F7F7F"/>
                      </a:solidFill>
                      <a:prstDash val="solid"/>
                      <a:headEnd type="none" w="med" len="med"/>
                      <a:tailEnd type="none" w="med" len="med"/>
                    </a:lnB>
                    <a:lnTlToBr>
                      <a:noFill/>
                    </a:lnTlToBr>
                    <a:lnBlToTr>
                      <a:noFill/>
                    </a:lnBlToTr>
                    <a:noFill/>
                  </a:tcPr>
                </a:tc>
              </a:tr>
              <a:tr h="508000">
                <a:tc>
                  <a:txBody>
                    <a:bodyPr/>
                    <a:p>
                      <a:pPr indent="0">
                        <a:buNone/>
                      </a:pPr>
                      <a:r>
                        <a:rPr lang="en-US" sz="1600" b="1">
                          <a:latin typeface="华文楷体" panose="02010600040101010101" pitchFamily="2" charset="-122"/>
                          <a:ea typeface="华文楷体" panose="02010600040101010101" pitchFamily="2" charset="-122"/>
                          <a:cs typeface="华文楷体" panose="02010600040101010101" pitchFamily="2" charset="-122"/>
                        </a:rPr>
                        <a:t>事件流</a:t>
                      </a:r>
                      <a:endParaRPr lang="en-US" altLang="en-US" sz="1600" b="1">
                        <a:latin typeface="华文楷体" panose="02010600040101010101" pitchFamily="2" charset="-122"/>
                        <a:ea typeface="华文楷体" panose="02010600040101010101" pitchFamily="2" charset="-122"/>
                        <a:cs typeface="华文楷体" panose="02010600040101010101" pitchFamily="2" charset="-122"/>
                      </a:endParaRPr>
                    </a:p>
                  </a:txBody>
                  <a:tcPr marL="76200" marR="76200" marT="38100" marB="19050" vert="horz" anchor="t" anchorCtr="0">
                    <a:lnL w="12700" cap="flat" cmpd="sng">
                      <a:solidFill>
                        <a:srgbClr val="7F7F7F"/>
                      </a:solidFill>
                      <a:prstDash val="solid"/>
                      <a:headEnd type="none" w="med" len="med"/>
                      <a:tailEnd type="none" w="med" len="med"/>
                    </a:lnL>
                    <a:lnR w="12700" cap="flat" cmpd="sng">
                      <a:solidFill>
                        <a:srgbClr val="7F7F7F"/>
                      </a:solidFill>
                      <a:prstDash val="solid"/>
                      <a:headEnd type="none" w="med" len="med"/>
                      <a:tailEnd type="none" w="med" len="med"/>
                    </a:lnR>
                    <a:lnT w="12700" cap="flat" cmpd="sng">
                      <a:solidFill>
                        <a:srgbClr val="7F7F7F"/>
                      </a:solidFill>
                      <a:prstDash val="solid"/>
                      <a:headEnd type="none" w="med" len="med"/>
                      <a:tailEnd type="none" w="med" len="med"/>
                    </a:lnT>
                    <a:lnB w="12700" cap="flat" cmpd="sng">
                      <a:solidFill>
                        <a:srgbClr val="7F7F7F"/>
                      </a:solidFill>
                      <a:prstDash val="solid"/>
                      <a:headEnd type="none" w="med" len="med"/>
                      <a:tailEnd type="none" w="med" len="med"/>
                    </a:lnB>
                    <a:lnTlToBr>
                      <a:noFill/>
                    </a:lnTlToBr>
                    <a:lnBlToTr>
                      <a:noFill/>
                    </a:lnBlToTr>
                    <a:noFill/>
                  </a:tcPr>
                </a:tc>
                <a:tc>
                  <a:txBody>
                    <a:bodyPr/>
                    <a:p>
                      <a:pPr indent="0">
                        <a:buNone/>
                      </a:pPr>
                      <a:r>
                        <a:rPr lang="en-US" sz="1600" b="0">
                          <a:latin typeface="华文楷体" panose="02010600040101010101" pitchFamily="2" charset="-122"/>
                          <a:ea typeface="华文楷体" panose="02010600040101010101" pitchFamily="2" charset="-122"/>
                          <a:cs typeface="华文楷体" panose="02010600040101010101" pitchFamily="2" charset="-122"/>
                        </a:rPr>
                        <a:t>1. 用户进入帖子详情页</a:t>
                      </a:r>
                      <a:r>
                        <a:rPr lang="zh-CN" altLang="en-US" sz="1600" b="0">
                          <a:latin typeface="华文楷体" panose="02010600040101010101" pitchFamily="2" charset="-122"/>
                          <a:ea typeface="华文楷体" panose="02010600040101010101" pitchFamily="2" charset="-122"/>
                          <a:cs typeface="华文楷体" panose="02010600040101010101" pitchFamily="2" charset="-122"/>
                        </a:rPr>
                        <a:t>。</a:t>
                      </a:r>
                      <a:endParaRPr lang="en-US" sz="1600" b="0">
                        <a:latin typeface="华文楷体" panose="02010600040101010101" pitchFamily="2" charset="-122"/>
                        <a:ea typeface="华文楷体" panose="02010600040101010101" pitchFamily="2" charset="-122"/>
                        <a:cs typeface="华文楷体" panose="02010600040101010101" pitchFamily="2" charset="-122"/>
                      </a:endParaRPr>
                    </a:p>
                    <a:p>
                      <a:pPr indent="0">
                        <a:buNone/>
                      </a:pPr>
                      <a:r>
                        <a:rPr lang="en-US" sz="1600" b="0">
                          <a:latin typeface="华文楷体" panose="02010600040101010101" pitchFamily="2" charset="-122"/>
                          <a:ea typeface="华文楷体" panose="02010600040101010101" pitchFamily="2" charset="-122"/>
                          <a:cs typeface="华文楷体" panose="02010600040101010101" pitchFamily="2" charset="-122"/>
                        </a:rPr>
                        <a:t>2. 用户对帖子进行点赞收藏或投币操作</a:t>
                      </a:r>
                      <a:r>
                        <a:rPr lang="zh-CN" altLang="en-US" sz="1600" b="0">
                          <a:latin typeface="华文楷体" panose="02010600040101010101" pitchFamily="2" charset="-122"/>
                          <a:ea typeface="华文楷体" panose="02010600040101010101" pitchFamily="2" charset="-122"/>
                          <a:cs typeface="华文楷体" panose="02010600040101010101" pitchFamily="2" charset="-122"/>
                        </a:rPr>
                        <a:t>。</a:t>
                      </a:r>
                      <a:endParaRPr lang="en-US" sz="1600" b="0">
                        <a:latin typeface="华文楷体" panose="02010600040101010101" pitchFamily="2" charset="-122"/>
                        <a:ea typeface="华文楷体" panose="02010600040101010101" pitchFamily="2" charset="-122"/>
                        <a:cs typeface="华文楷体" panose="02010600040101010101" pitchFamily="2" charset="-122"/>
                      </a:endParaRPr>
                    </a:p>
                    <a:p>
                      <a:pPr indent="0">
                        <a:buNone/>
                      </a:pPr>
                      <a:r>
                        <a:rPr lang="en-US" sz="1600" b="0">
                          <a:latin typeface="华文楷体" panose="02010600040101010101" pitchFamily="2" charset="-122"/>
                          <a:ea typeface="华文楷体" panose="02010600040101010101" pitchFamily="2" charset="-122"/>
                          <a:cs typeface="华文楷体" panose="02010600040101010101" pitchFamily="2" charset="-122"/>
                        </a:rPr>
                        <a:t>    2.1 用户点击点赞按钮</a:t>
                      </a:r>
                      <a:r>
                        <a:rPr lang="zh-CN" altLang="en-US" sz="1600" b="0">
                          <a:latin typeface="华文楷体" panose="02010600040101010101" pitchFamily="2" charset="-122"/>
                          <a:ea typeface="华文楷体" panose="02010600040101010101" pitchFamily="2" charset="-122"/>
                          <a:cs typeface="华文楷体" panose="02010600040101010101" pitchFamily="2" charset="-122"/>
                        </a:rPr>
                        <a:t>。</a:t>
                      </a:r>
                      <a:endParaRPr lang="en-US" sz="1600" b="0">
                        <a:latin typeface="华文楷体" panose="02010600040101010101" pitchFamily="2" charset="-122"/>
                        <a:ea typeface="华文楷体" panose="02010600040101010101" pitchFamily="2" charset="-122"/>
                        <a:cs typeface="华文楷体" panose="02010600040101010101" pitchFamily="2" charset="-122"/>
                      </a:endParaRPr>
                    </a:p>
                    <a:p>
                      <a:pPr indent="0">
                        <a:buNone/>
                      </a:pPr>
                      <a:r>
                        <a:rPr lang="en-US" sz="1600" b="0">
                          <a:latin typeface="华文楷体" panose="02010600040101010101" pitchFamily="2" charset="-122"/>
                          <a:ea typeface="华文楷体" panose="02010600040101010101" pitchFamily="2" charset="-122"/>
                          <a:cs typeface="华文楷体" panose="02010600040101010101" pitchFamily="2" charset="-122"/>
                        </a:rPr>
                        <a:t>        2.1.1 若已经点过赞，则原先的赞会被取消</a:t>
                      </a:r>
                      <a:r>
                        <a:rPr lang="zh-CN" altLang="en-US" sz="1600" b="0">
                          <a:latin typeface="华文楷体" panose="02010600040101010101" pitchFamily="2" charset="-122"/>
                          <a:ea typeface="华文楷体" panose="02010600040101010101" pitchFamily="2" charset="-122"/>
                          <a:cs typeface="华文楷体" panose="02010600040101010101" pitchFamily="2" charset="-122"/>
                        </a:rPr>
                        <a:t>；</a:t>
                      </a:r>
                      <a:endParaRPr lang="en-US" sz="1600" b="0">
                        <a:latin typeface="华文楷体" panose="02010600040101010101" pitchFamily="2" charset="-122"/>
                        <a:ea typeface="华文楷体" panose="02010600040101010101" pitchFamily="2" charset="-122"/>
                        <a:cs typeface="华文楷体" panose="02010600040101010101" pitchFamily="2" charset="-122"/>
                      </a:endParaRPr>
                    </a:p>
                    <a:p>
                      <a:pPr indent="0">
                        <a:buNone/>
                      </a:pPr>
                      <a:r>
                        <a:rPr lang="en-US" sz="1600" b="0">
                          <a:latin typeface="华文楷体" panose="02010600040101010101" pitchFamily="2" charset="-122"/>
                          <a:ea typeface="华文楷体" panose="02010600040101010101" pitchFamily="2" charset="-122"/>
                          <a:cs typeface="华文楷体" panose="02010600040101010101" pitchFamily="2" charset="-122"/>
                        </a:rPr>
                        <a:t>        2.1.2 若之前未点过赞，则点赞成功</a:t>
                      </a:r>
                      <a:r>
                        <a:rPr lang="zh-CN" altLang="en-US" sz="1600" b="0">
                          <a:latin typeface="华文楷体" panose="02010600040101010101" pitchFamily="2" charset="-122"/>
                          <a:ea typeface="华文楷体" panose="02010600040101010101" pitchFamily="2" charset="-122"/>
                          <a:cs typeface="华文楷体" panose="02010600040101010101" pitchFamily="2" charset="-122"/>
                        </a:rPr>
                        <a:t>。</a:t>
                      </a:r>
                      <a:endParaRPr lang="zh-CN" altLang="en-US" sz="1600" b="0">
                        <a:latin typeface="华文楷体" panose="02010600040101010101" pitchFamily="2" charset="-122"/>
                        <a:ea typeface="华文楷体" panose="02010600040101010101" pitchFamily="2" charset="-122"/>
                        <a:cs typeface="华文楷体" panose="02010600040101010101" pitchFamily="2" charset="-122"/>
                      </a:endParaRPr>
                    </a:p>
                    <a:p>
                      <a:pPr indent="0">
                        <a:buNone/>
                      </a:pPr>
                      <a:r>
                        <a:rPr lang="en-US" sz="1600" b="0">
                          <a:latin typeface="华文楷体" panose="02010600040101010101" pitchFamily="2" charset="-122"/>
                          <a:ea typeface="华文楷体" panose="02010600040101010101" pitchFamily="2" charset="-122"/>
                          <a:cs typeface="华文楷体" panose="02010600040101010101" pitchFamily="2" charset="-122"/>
                        </a:rPr>
                        <a:t>    2.2 用户点击收藏按钮</a:t>
                      </a:r>
                      <a:r>
                        <a:rPr lang="zh-CN" altLang="en-US" sz="1600" b="0">
                          <a:latin typeface="华文楷体" panose="02010600040101010101" pitchFamily="2" charset="-122"/>
                          <a:ea typeface="华文楷体" panose="02010600040101010101" pitchFamily="2" charset="-122"/>
                          <a:cs typeface="华文楷体" panose="02010600040101010101" pitchFamily="2" charset="-122"/>
                        </a:rPr>
                        <a:t>。</a:t>
                      </a:r>
                      <a:endParaRPr lang="zh-CN" altLang="en-US" sz="1600" b="0">
                        <a:latin typeface="华文楷体" panose="02010600040101010101" pitchFamily="2" charset="-122"/>
                        <a:ea typeface="华文楷体" panose="02010600040101010101" pitchFamily="2" charset="-122"/>
                        <a:cs typeface="华文楷体" panose="02010600040101010101" pitchFamily="2" charset="-122"/>
                      </a:endParaRPr>
                    </a:p>
                    <a:p>
                      <a:pPr indent="0">
                        <a:buNone/>
                      </a:pPr>
                      <a:r>
                        <a:rPr lang="en-US" sz="1600" b="0">
                          <a:latin typeface="华文楷体" panose="02010600040101010101" pitchFamily="2" charset="-122"/>
                          <a:ea typeface="华文楷体" panose="02010600040101010101" pitchFamily="2" charset="-122"/>
                          <a:cs typeface="华文楷体" panose="02010600040101010101" pitchFamily="2" charset="-122"/>
                        </a:rPr>
                        <a:t>        2.2.1 若已经收藏过，则原来的收藏会被取消</a:t>
                      </a:r>
                      <a:r>
                        <a:rPr lang="zh-CN" altLang="en-US" sz="1600" b="0">
                          <a:latin typeface="华文楷体" panose="02010600040101010101" pitchFamily="2" charset="-122"/>
                          <a:ea typeface="华文楷体" panose="02010600040101010101" pitchFamily="2" charset="-122"/>
                          <a:cs typeface="华文楷体" panose="02010600040101010101" pitchFamily="2" charset="-122"/>
                        </a:rPr>
                        <a:t>；</a:t>
                      </a:r>
                      <a:endParaRPr lang="zh-CN" altLang="en-US" sz="1600" b="0">
                        <a:latin typeface="华文楷体" panose="02010600040101010101" pitchFamily="2" charset="-122"/>
                        <a:ea typeface="华文楷体" panose="02010600040101010101" pitchFamily="2" charset="-122"/>
                        <a:cs typeface="华文楷体" panose="02010600040101010101" pitchFamily="2" charset="-122"/>
                      </a:endParaRPr>
                    </a:p>
                    <a:p>
                      <a:pPr indent="0">
                        <a:buNone/>
                      </a:pPr>
                      <a:r>
                        <a:rPr lang="en-US" sz="1600" b="0">
                          <a:latin typeface="华文楷体" panose="02010600040101010101" pitchFamily="2" charset="-122"/>
                          <a:ea typeface="华文楷体" panose="02010600040101010101" pitchFamily="2" charset="-122"/>
                          <a:cs typeface="华文楷体" panose="02010600040101010101" pitchFamily="2" charset="-122"/>
                        </a:rPr>
                        <a:t>        2.2.2 若未收藏过，则成功收藏</a:t>
                      </a:r>
                      <a:r>
                        <a:rPr lang="zh-CN" altLang="en-US" sz="1600" b="0">
                          <a:latin typeface="华文楷体" panose="02010600040101010101" pitchFamily="2" charset="-122"/>
                          <a:ea typeface="华文楷体" panose="02010600040101010101" pitchFamily="2" charset="-122"/>
                          <a:cs typeface="华文楷体" panose="02010600040101010101" pitchFamily="2" charset="-122"/>
                        </a:rPr>
                        <a:t>。</a:t>
                      </a:r>
                      <a:endParaRPr lang="zh-CN" altLang="en-US" sz="1600" b="0">
                        <a:latin typeface="华文楷体" panose="02010600040101010101" pitchFamily="2" charset="-122"/>
                        <a:ea typeface="华文楷体" panose="02010600040101010101" pitchFamily="2" charset="-122"/>
                        <a:cs typeface="华文楷体" panose="02010600040101010101" pitchFamily="2" charset="-122"/>
                      </a:endParaRPr>
                    </a:p>
                    <a:p>
                      <a:pPr indent="0">
                        <a:buNone/>
                      </a:pPr>
                      <a:r>
                        <a:rPr lang="en-US" sz="1600" b="0">
                          <a:latin typeface="华文楷体" panose="02010600040101010101" pitchFamily="2" charset="-122"/>
                          <a:ea typeface="华文楷体" panose="02010600040101010101" pitchFamily="2" charset="-122"/>
                          <a:cs typeface="华文楷体" panose="02010600040101010101" pitchFamily="2" charset="-122"/>
                        </a:rPr>
                        <a:t>    2.3 用户点击投币</a:t>
                      </a:r>
                      <a:r>
                        <a:rPr lang="zh-CN" altLang="en-US" sz="1600" b="0">
                          <a:latin typeface="华文楷体" panose="02010600040101010101" pitchFamily="2" charset="-122"/>
                          <a:ea typeface="华文楷体" panose="02010600040101010101" pitchFamily="2" charset="-122"/>
                          <a:cs typeface="华文楷体" panose="02010600040101010101" pitchFamily="2" charset="-122"/>
                        </a:rPr>
                        <a:t>。</a:t>
                      </a:r>
                      <a:endParaRPr lang="zh-CN" altLang="en-US" sz="1600" b="0">
                        <a:latin typeface="华文楷体" panose="02010600040101010101" pitchFamily="2" charset="-122"/>
                        <a:ea typeface="华文楷体" panose="02010600040101010101" pitchFamily="2" charset="-122"/>
                        <a:cs typeface="华文楷体" panose="02010600040101010101" pitchFamily="2" charset="-122"/>
                      </a:endParaRPr>
                    </a:p>
                    <a:p>
                      <a:pPr indent="0">
                        <a:buNone/>
                      </a:pPr>
                      <a:r>
                        <a:rPr lang="en-US" sz="1600" b="0">
                          <a:latin typeface="华文楷体" panose="02010600040101010101" pitchFamily="2" charset="-122"/>
                          <a:ea typeface="华文楷体" panose="02010600040101010101" pitchFamily="2" charset="-122"/>
                          <a:cs typeface="华文楷体" panose="02010600040101010101" pitchFamily="2" charset="-122"/>
                        </a:rPr>
                        <a:t>        2.3.1 用户输入投币数量</a:t>
                      </a:r>
                      <a:r>
                        <a:rPr lang="zh-CN" altLang="en-US" sz="1600" b="0">
                          <a:latin typeface="华文楷体" panose="02010600040101010101" pitchFamily="2" charset="-122"/>
                          <a:ea typeface="华文楷体" panose="02010600040101010101" pitchFamily="2" charset="-122"/>
                          <a:cs typeface="华文楷体" panose="02010600040101010101" pitchFamily="2" charset="-122"/>
                        </a:rPr>
                        <a:t>。</a:t>
                      </a:r>
                      <a:endParaRPr lang="zh-CN" altLang="en-US" sz="1600" b="0">
                        <a:latin typeface="华文楷体" panose="02010600040101010101" pitchFamily="2" charset="-122"/>
                        <a:ea typeface="华文楷体" panose="02010600040101010101" pitchFamily="2" charset="-122"/>
                        <a:cs typeface="华文楷体" panose="02010600040101010101" pitchFamily="2" charset="-122"/>
                      </a:endParaRPr>
                    </a:p>
                    <a:p>
                      <a:pPr indent="0">
                        <a:buNone/>
                      </a:pPr>
                      <a:r>
                        <a:rPr lang="en-US" sz="1600" b="0">
                          <a:latin typeface="华文楷体" panose="02010600040101010101" pitchFamily="2" charset="-122"/>
                          <a:ea typeface="华文楷体" panose="02010600040101010101" pitchFamily="2" charset="-122"/>
                          <a:cs typeface="华文楷体" panose="02010600040101010101" pitchFamily="2" charset="-122"/>
                        </a:rPr>
                        <a:t>        2.3.2 用户点击确认按钮</a:t>
                      </a:r>
                      <a:r>
                        <a:rPr lang="zh-CN" altLang="en-US" sz="1600" b="0">
                          <a:latin typeface="华文楷体" panose="02010600040101010101" pitchFamily="2" charset="-122"/>
                          <a:ea typeface="华文楷体" panose="02010600040101010101" pitchFamily="2" charset="-122"/>
                          <a:cs typeface="华文楷体" panose="02010600040101010101" pitchFamily="2" charset="-122"/>
                        </a:rPr>
                        <a:t>。</a:t>
                      </a:r>
                      <a:endParaRPr lang="zh-CN" altLang="en-US" sz="1600" b="0">
                        <a:latin typeface="华文楷体" panose="02010600040101010101" pitchFamily="2" charset="-122"/>
                        <a:ea typeface="华文楷体" panose="02010600040101010101" pitchFamily="2" charset="-122"/>
                        <a:cs typeface="华文楷体" panose="02010600040101010101" pitchFamily="2" charset="-122"/>
                      </a:endParaRPr>
                    </a:p>
                    <a:p>
                      <a:pPr indent="0">
                        <a:buNone/>
                      </a:pPr>
                      <a:r>
                        <a:rPr lang="en-US" sz="1600" b="0">
                          <a:latin typeface="华文楷体" panose="02010600040101010101" pitchFamily="2" charset="-122"/>
                          <a:ea typeface="华文楷体" panose="02010600040101010101" pitchFamily="2" charset="-122"/>
                          <a:cs typeface="华文楷体" panose="02010600040101010101" pitchFamily="2" charset="-122"/>
                        </a:rPr>
                        <a:t>        2.3.3 用户拥有的杏仁币数量足够/不足</a:t>
                      </a:r>
                      <a:r>
                        <a:rPr lang="zh-CN" altLang="en-US" sz="1600" b="0">
                          <a:latin typeface="华文楷体" panose="02010600040101010101" pitchFamily="2" charset="-122"/>
                          <a:ea typeface="华文楷体" panose="02010600040101010101" pitchFamily="2" charset="-122"/>
                          <a:cs typeface="华文楷体" panose="02010600040101010101" pitchFamily="2" charset="-122"/>
                        </a:rPr>
                        <a:t>：</a:t>
                      </a:r>
                      <a:endParaRPr lang="zh-CN" altLang="en-US" sz="1600" b="0">
                        <a:latin typeface="华文楷体" panose="02010600040101010101" pitchFamily="2" charset="-122"/>
                        <a:ea typeface="华文楷体" panose="02010600040101010101" pitchFamily="2" charset="-122"/>
                        <a:cs typeface="华文楷体" panose="02010600040101010101" pitchFamily="2" charset="-122"/>
                      </a:endParaRPr>
                    </a:p>
                    <a:p>
                      <a:pPr indent="0">
                        <a:buNone/>
                      </a:pPr>
                      <a:r>
                        <a:rPr lang="en-US" sz="1600" b="0">
                          <a:latin typeface="华文楷体" panose="02010600040101010101" pitchFamily="2" charset="-122"/>
                          <a:ea typeface="华文楷体" panose="02010600040101010101" pitchFamily="2" charset="-122"/>
                          <a:cs typeface="华文楷体" panose="02010600040101010101" pitchFamily="2" charset="-122"/>
                        </a:rPr>
                        <a:t>            a. 用户拥有的杏仁币数量足够，则投币成功</a:t>
                      </a:r>
                      <a:r>
                        <a:rPr lang="zh-CN" altLang="en-US" sz="1600" b="0">
                          <a:latin typeface="华文楷体" panose="02010600040101010101" pitchFamily="2" charset="-122"/>
                          <a:ea typeface="华文楷体" panose="02010600040101010101" pitchFamily="2" charset="-122"/>
                          <a:cs typeface="华文楷体" panose="02010600040101010101" pitchFamily="2" charset="-122"/>
                        </a:rPr>
                        <a:t>；</a:t>
                      </a:r>
                      <a:endParaRPr lang="zh-CN" altLang="en-US" sz="1600" b="0">
                        <a:latin typeface="华文楷体" panose="02010600040101010101" pitchFamily="2" charset="-122"/>
                        <a:ea typeface="华文楷体" panose="02010600040101010101" pitchFamily="2" charset="-122"/>
                        <a:cs typeface="华文楷体" panose="02010600040101010101" pitchFamily="2" charset="-122"/>
                      </a:endParaRPr>
                    </a:p>
                    <a:p>
                      <a:pPr indent="0">
                        <a:buNone/>
                      </a:pPr>
                      <a:r>
                        <a:rPr lang="en-US" sz="1600" b="0">
                          <a:latin typeface="华文楷体" panose="02010600040101010101" pitchFamily="2" charset="-122"/>
                          <a:ea typeface="华文楷体" panose="02010600040101010101" pitchFamily="2" charset="-122"/>
                          <a:cs typeface="华文楷体" panose="02010600040101010101" pitchFamily="2" charset="-122"/>
                        </a:rPr>
                        <a:t>            b. 用户拥有的杏仁币数量不足，则投币失败</a:t>
                      </a:r>
                      <a:r>
                        <a:rPr lang="zh-CN" altLang="en-US" sz="1600" b="0">
                          <a:latin typeface="华文楷体" panose="02010600040101010101" pitchFamily="2" charset="-122"/>
                          <a:ea typeface="华文楷体" panose="02010600040101010101" pitchFamily="2" charset="-122"/>
                          <a:cs typeface="华文楷体" panose="02010600040101010101" pitchFamily="2" charset="-122"/>
                        </a:rPr>
                        <a:t>。</a:t>
                      </a:r>
                      <a:endParaRPr lang="zh-CN" altLang="en-US" sz="1600" b="0">
                        <a:latin typeface="华文楷体" panose="02010600040101010101" pitchFamily="2" charset="-122"/>
                        <a:ea typeface="华文楷体" panose="02010600040101010101" pitchFamily="2" charset="-122"/>
                        <a:cs typeface="华文楷体" panose="02010600040101010101" pitchFamily="2" charset="-122"/>
                      </a:endParaRPr>
                    </a:p>
                  </a:txBody>
                  <a:tcPr marL="76200" marR="76200" marT="38100" marB="19050" vert="horz" anchor="t" anchorCtr="0">
                    <a:lnL w="12700" cap="flat" cmpd="sng">
                      <a:solidFill>
                        <a:srgbClr val="7F7F7F"/>
                      </a:solidFill>
                      <a:prstDash val="solid"/>
                      <a:headEnd type="none" w="med" len="med"/>
                      <a:tailEnd type="none" w="med" len="med"/>
                    </a:lnL>
                    <a:lnR w="12700" cap="flat" cmpd="sng">
                      <a:solidFill>
                        <a:srgbClr val="7F7F7F"/>
                      </a:solidFill>
                      <a:prstDash val="solid"/>
                      <a:headEnd type="none" w="med" len="med"/>
                      <a:tailEnd type="none" w="med" len="med"/>
                    </a:lnR>
                    <a:lnT w="12700" cap="flat" cmpd="sng">
                      <a:solidFill>
                        <a:srgbClr val="7F7F7F"/>
                      </a:solidFill>
                      <a:prstDash val="solid"/>
                      <a:headEnd type="none" w="med" len="med"/>
                      <a:tailEnd type="none" w="med" len="med"/>
                    </a:lnT>
                    <a:lnB w="12700" cap="flat" cmpd="sng">
                      <a:solidFill>
                        <a:srgbClr val="7F7F7F"/>
                      </a:solidFill>
                      <a:prstDash val="solid"/>
                      <a:headEnd type="none" w="med" len="med"/>
                      <a:tailEnd type="none" w="med" len="med"/>
                    </a:lnB>
                    <a:lnTlToBr>
                      <a:noFill/>
                    </a:lnTlToBr>
                    <a:lnBlToTr>
                      <a:noFill/>
                    </a:lnBlToTr>
                    <a:noFill/>
                  </a:tcPr>
                </a:tc>
              </a:tr>
              <a:tr h="381000">
                <a:tc>
                  <a:txBody>
                    <a:bodyPr/>
                    <a:p>
                      <a:pPr indent="0">
                        <a:buNone/>
                      </a:pPr>
                      <a:r>
                        <a:rPr lang="en-US" sz="1600" b="1">
                          <a:latin typeface="华文楷体" panose="02010600040101010101" pitchFamily="2" charset="-122"/>
                          <a:ea typeface="华文楷体" panose="02010600040101010101" pitchFamily="2" charset="-122"/>
                          <a:cs typeface="华文楷体" panose="02010600040101010101" pitchFamily="2" charset="-122"/>
                        </a:rPr>
                        <a:t>前置条件</a:t>
                      </a:r>
                      <a:endParaRPr lang="en-US" altLang="en-US" sz="1600" b="1">
                        <a:latin typeface="华文楷体" panose="02010600040101010101" pitchFamily="2" charset="-122"/>
                        <a:ea typeface="华文楷体" panose="02010600040101010101" pitchFamily="2" charset="-122"/>
                        <a:cs typeface="华文楷体" panose="02010600040101010101" pitchFamily="2" charset="-122"/>
                      </a:endParaRPr>
                    </a:p>
                  </a:txBody>
                  <a:tcPr marL="76200" marR="76200" marT="38100" marB="19050" vert="horz" anchor="t" anchorCtr="0">
                    <a:lnL w="12700" cap="flat" cmpd="sng">
                      <a:solidFill>
                        <a:srgbClr val="7F7F7F"/>
                      </a:solidFill>
                      <a:prstDash val="solid"/>
                      <a:headEnd type="none" w="med" len="med"/>
                      <a:tailEnd type="none" w="med" len="med"/>
                    </a:lnL>
                    <a:lnR w="12700" cap="flat" cmpd="sng">
                      <a:solidFill>
                        <a:srgbClr val="7F7F7F"/>
                      </a:solidFill>
                      <a:prstDash val="solid"/>
                      <a:headEnd type="none" w="med" len="med"/>
                      <a:tailEnd type="none" w="med" len="med"/>
                    </a:lnR>
                    <a:lnT w="12700" cap="flat" cmpd="sng">
                      <a:solidFill>
                        <a:srgbClr val="7F7F7F"/>
                      </a:solidFill>
                      <a:prstDash val="solid"/>
                      <a:headEnd type="none" w="med" len="med"/>
                      <a:tailEnd type="none" w="med" len="med"/>
                    </a:lnT>
                    <a:lnB w="12700" cap="flat" cmpd="sng">
                      <a:solidFill>
                        <a:srgbClr val="7F7F7F"/>
                      </a:solidFill>
                      <a:prstDash val="solid"/>
                      <a:headEnd type="none" w="med" len="med"/>
                      <a:tailEnd type="none" w="med" len="med"/>
                    </a:lnB>
                    <a:lnTlToBr>
                      <a:noFill/>
                    </a:lnTlToBr>
                    <a:lnBlToTr>
                      <a:noFill/>
                    </a:lnBlToTr>
                    <a:noFill/>
                  </a:tcPr>
                </a:tc>
                <a:tc>
                  <a:txBody>
                    <a:bodyPr/>
                    <a:p>
                      <a:pPr indent="0">
                        <a:buNone/>
                      </a:pPr>
                      <a:r>
                        <a:rPr lang="en-US" sz="1600" b="0">
                          <a:latin typeface="华文楷体" panose="02010600040101010101" pitchFamily="2" charset="-122"/>
                          <a:ea typeface="华文楷体" panose="02010600040101010101" pitchFamily="2" charset="-122"/>
                          <a:cs typeface="华文楷体" panose="02010600040101010101" pitchFamily="2" charset="-122"/>
                        </a:rPr>
                        <a:t>用户成功登录</a:t>
                      </a:r>
                      <a:endParaRPr lang="en-US" altLang="en-US" sz="1600" b="0">
                        <a:latin typeface="华文楷体" panose="02010600040101010101" pitchFamily="2" charset="-122"/>
                        <a:ea typeface="华文楷体" panose="02010600040101010101" pitchFamily="2" charset="-122"/>
                        <a:cs typeface="华文楷体" panose="02010600040101010101" pitchFamily="2" charset="-122"/>
                      </a:endParaRPr>
                    </a:p>
                  </a:txBody>
                  <a:tcPr marL="76200" marR="76200" marT="38100" marB="19050" vert="horz" anchor="t" anchorCtr="0">
                    <a:lnL w="12700" cap="flat" cmpd="sng">
                      <a:solidFill>
                        <a:srgbClr val="7F7F7F"/>
                      </a:solidFill>
                      <a:prstDash val="solid"/>
                      <a:headEnd type="none" w="med" len="med"/>
                      <a:tailEnd type="none" w="med" len="med"/>
                    </a:lnL>
                    <a:lnR w="12700" cap="flat" cmpd="sng">
                      <a:solidFill>
                        <a:srgbClr val="7F7F7F"/>
                      </a:solidFill>
                      <a:prstDash val="solid"/>
                      <a:headEnd type="none" w="med" len="med"/>
                      <a:tailEnd type="none" w="med" len="med"/>
                    </a:lnR>
                    <a:lnT w="12700" cap="flat" cmpd="sng">
                      <a:solidFill>
                        <a:srgbClr val="7F7F7F"/>
                      </a:solidFill>
                      <a:prstDash val="solid"/>
                      <a:headEnd type="none" w="med" len="med"/>
                      <a:tailEnd type="none" w="med" len="med"/>
                    </a:lnT>
                    <a:lnB w="12700" cap="flat" cmpd="sng">
                      <a:solidFill>
                        <a:srgbClr val="7F7F7F"/>
                      </a:solidFill>
                      <a:prstDash val="solid"/>
                      <a:headEnd type="none" w="med" len="med"/>
                      <a:tailEnd type="none" w="med" len="med"/>
                    </a:lnB>
                    <a:lnTlToBr>
                      <a:noFill/>
                    </a:lnTlToBr>
                    <a:lnBlToTr>
                      <a:noFill/>
                    </a:lnBlToTr>
                    <a:noFill/>
                  </a:tcPr>
                </a:tc>
              </a:tr>
              <a:tr h="406400">
                <a:tc>
                  <a:txBody>
                    <a:bodyPr/>
                    <a:p>
                      <a:pPr indent="0">
                        <a:buNone/>
                      </a:pPr>
                      <a:r>
                        <a:rPr lang="en-US" sz="1600" b="1">
                          <a:latin typeface="华文楷体" panose="02010600040101010101" pitchFamily="2" charset="-122"/>
                          <a:ea typeface="华文楷体" panose="02010600040101010101" pitchFamily="2" charset="-122"/>
                          <a:cs typeface="华文楷体" panose="02010600040101010101" pitchFamily="2" charset="-122"/>
                        </a:rPr>
                        <a:t>后置条件</a:t>
                      </a:r>
                      <a:endParaRPr lang="en-US" altLang="en-US" sz="1600" b="1">
                        <a:latin typeface="华文楷体" panose="02010600040101010101" pitchFamily="2" charset="-122"/>
                        <a:ea typeface="华文楷体" panose="02010600040101010101" pitchFamily="2" charset="-122"/>
                        <a:cs typeface="华文楷体" panose="02010600040101010101" pitchFamily="2" charset="-122"/>
                      </a:endParaRPr>
                    </a:p>
                  </a:txBody>
                  <a:tcPr marL="76200" marR="76200" marT="38100" marB="19050" vert="horz" anchor="t" anchorCtr="0">
                    <a:lnL w="12700" cap="flat" cmpd="sng">
                      <a:solidFill>
                        <a:srgbClr val="7F7F7F"/>
                      </a:solidFill>
                      <a:prstDash val="solid"/>
                      <a:headEnd type="none" w="med" len="med"/>
                      <a:tailEnd type="none" w="med" len="med"/>
                    </a:lnL>
                    <a:lnR w="12700" cap="flat" cmpd="sng">
                      <a:solidFill>
                        <a:srgbClr val="7F7F7F"/>
                      </a:solidFill>
                      <a:prstDash val="solid"/>
                      <a:headEnd type="none" w="med" len="med"/>
                      <a:tailEnd type="none" w="med" len="med"/>
                    </a:lnR>
                    <a:lnT w="12700" cap="flat" cmpd="sng">
                      <a:solidFill>
                        <a:srgbClr val="7F7F7F"/>
                      </a:solidFill>
                      <a:prstDash val="solid"/>
                      <a:headEnd type="none" w="med" len="med"/>
                      <a:tailEnd type="none" w="med" len="med"/>
                    </a:lnT>
                    <a:lnB w="12700" cap="flat" cmpd="sng">
                      <a:solidFill>
                        <a:srgbClr val="7F7F7F"/>
                      </a:solidFill>
                      <a:prstDash val="solid"/>
                      <a:headEnd type="none" w="med" len="med"/>
                      <a:tailEnd type="none" w="med" len="med"/>
                    </a:lnB>
                    <a:lnTlToBr>
                      <a:noFill/>
                    </a:lnTlToBr>
                    <a:lnBlToTr>
                      <a:noFill/>
                    </a:lnBlToTr>
                    <a:noFill/>
                  </a:tcPr>
                </a:tc>
                <a:tc>
                  <a:txBody>
                    <a:bodyPr/>
                    <a:p>
                      <a:pPr indent="0">
                        <a:buNone/>
                      </a:pPr>
                      <a:r>
                        <a:rPr lang="en-US" sz="1600" b="0">
                          <a:latin typeface="华文楷体" panose="02010600040101010101" pitchFamily="2" charset="-122"/>
                          <a:ea typeface="华文楷体" panose="02010600040101010101" pitchFamily="2" charset="-122"/>
                          <a:cs typeface="华文楷体" panose="02010600040101010101" pitchFamily="2" charset="-122"/>
                        </a:rPr>
                        <a:t>用户点赞、收藏帖子或对帖子成功投币</a:t>
                      </a:r>
                      <a:endParaRPr lang="en-US" altLang="en-US" sz="1600" b="0">
                        <a:latin typeface="华文楷体" panose="02010600040101010101" pitchFamily="2" charset="-122"/>
                        <a:ea typeface="华文楷体" panose="02010600040101010101" pitchFamily="2" charset="-122"/>
                        <a:cs typeface="华文楷体" panose="02010600040101010101" pitchFamily="2" charset="-122"/>
                      </a:endParaRPr>
                    </a:p>
                  </a:txBody>
                  <a:tcPr marL="76200" marR="76200" marT="38100" marB="19050" vert="horz" anchor="t" anchorCtr="0">
                    <a:lnL w="12700" cap="flat" cmpd="sng">
                      <a:solidFill>
                        <a:srgbClr val="7F7F7F"/>
                      </a:solidFill>
                      <a:prstDash val="solid"/>
                      <a:headEnd type="none" w="med" len="med"/>
                      <a:tailEnd type="none" w="med" len="med"/>
                    </a:lnL>
                    <a:lnR w="12700" cap="flat" cmpd="sng">
                      <a:solidFill>
                        <a:srgbClr val="7F7F7F"/>
                      </a:solidFill>
                      <a:prstDash val="solid"/>
                      <a:headEnd type="none" w="med" len="med"/>
                      <a:tailEnd type="none" w="med" len="med"/>
                    </a:lnR>
                    <a:lnT w="12700" cap="flat" cmpd="sng">
                      <a:solidFill>
                        <a:srgbClr val="7F7F7F"/>
                      </a:solidFill>
                      <a:prstDash val="solid"/>
                      <a:headEnd type="none" w="med" len="med"/>
                      <a:tailEnd type="none" w="med" len="med"/>
                    </a:lnT>
                    <a:lnB w="12700" cap="flat" cmpd="sng">
                      <a:solidFill>
                        <a:srgbClr val="7F7F7F"/>
                      </a:solidFill>
                      <a:prstDash val="solid"/>
                      <a:headEnd type="none" w="med" len="med"/>
                      <a:tailEnd type="none" w="med" len="med"/>
                    </a:lnB>
                    <a:lnTlToBr>
                      <a:noFill/>
                    </a:lnTlToBr>
                    <a:lnBlToTr>
                      <a:noFill/>
                    </a:lnBlToTr>
                    <a:noFill/>
                  </a:tcPr>
                </a:tc>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539600" y="-5969520"/>
            <a:ext cx="26785445" cy="23167831"/>
            <a:chOff x="0" y="0"/>
            <a:chExt cx="35713927" cy="30890442"/>
          </a:xfrm>
        </p:grpSpPr>
        <p:sp>
          <p:nvSpPr>
            <p:cNvPr id="3" name="Freeform 3"/>
            <p:cNvSpPr/>
            <p:nvPr/>
          </p:nvSpPr>
          <p:spPr>
            <a:xfrm rot="5400000">
              <a:off x="9914580" y="9343483"/>
              <a:ext cx="16660440" cy="26433476"/>
            </a:xfrm>
            <a:custGeom>
              <a:avLst/>
              <a:gdLst/>
              <a:ahLst/>
              <a:cxnLst/>
              <a:rect l="l" t="t" r="r" b="b"/>
              <a:pathLst>
                <a:path w="16660440" h="26433476">
                  <a:moveTo>
                    <a:pt x="0" y="0"/>
                  </a:moveTo>
                  <a:lnTo>
                    <a:pt x="16660440" y="0"/>
                  </a:lnTo>
                  <a:lnTo>
                    <a:pt x="16660440" y="26433477"/>
                  </a:lnTo>
                  <a:lnTo>
                    <a:pt x="0" y="26433477"/>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4" name="Freeform 4"/>
            <p:cNvSpPr/>
            <p:nvPr/>
          </p:nvSpPr>
          <p:spPr>
            <a:xfrm rot="-5400000">
              <a:off x="9440965" y="-5164341"/>
              <a:ext cx="17607669" cy="27936350"/>
            </a:xfrm>
            <a:custGeom>
              <a:avLst/>
              <a:gdLst/>
              <a:ahLst/>
              <a:cxnLst/>
              <a:rect l="l" t="t" r="r" b="b"/>
              <a:pathLst>
                <a:path w="17607669" h="27936350">
                  <a:moveTo>
                    <a:pt x="0" y="0"/>
                  </a:moveTo>
                  <a:lnTo>
                    <a:pt x="17607669" y="0"/>
                  </a:lnTo>
                  <a:lnTo>
                    <a:pt x="17607669" y="27936351"/>
                  </a:lnTo>
                  <a:lnTo>
                    <a:pt x="0" y="2793635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rot="-5400000">
              <a:off x="22416472" y="4310214"/>
              <a:ext cx="13297454" cy="13297454"/>
            </a:xfrm>
            <a:custGeom>
              <a:avLst/>
              <a:gdLst/>
              <a:ahLst/>
              <a:cxnLst/>
              <a:rect l="l" t="t" r="r" b="b"/>
              <a:pathLst>
                <a:path w="13297454" h="13297454">
                  <a:moveTo>
                    <a:pt x="0" y="0"/>
                  </a:moveTo>
                  <a:lnTo>
                    <a:pt x="13297455" y="0"/>
                  </a:lnTo>
                  <a:lnTo>
                    <a:pt x="13297455" y="13297455"/>
                  </a:lnTo>
                  <a:lnTo>
                    <a:pt x="0" y="1329745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Freeform 6"/>
            <p:cNvSpPr/>
            <p:nvPr/>
          </p:nvSpPr>
          <p:spPr>
            <a:xfrm>
              <a:off x="0" y="16094606"/>
              <a:ext cx="11161508" cy="11161508"/>
            </a:xfrm>
            <a:custGeom>
              <a:avLst/>
              <a:gdLst/>
              <a:ahLst/>
              <a:cxnLst/>
              <a:rect l="l" t="t" r="r" b="b"/>
              <a:pathLst>
                <a:path w="11161508" h="11161508">
                  <a:moveTo>
                    <a:pt x="0" y="0"/>
                  </a:moveTo>
                  <a:lnTo>
                    <a:pt x="11161508" y="0"/>
                  </a:lnTo>
                  <a:lnTo>
                    <a:pt x="11161508" y="11161509"/>
                  </a:lnTo>
                  <a:lnTo>
                    <a:pt x="0" y="1116150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grpSp>
        <p:nvGrpSpPr>
          <p:cNvPr id="7" name="Group 7"/>
          <p:cNvGrpSpPr/>
          <p:nvPr/>
        </p:nvGrpSpPr>
        <p:grpSpPr>
          <a:xfrm>
            <a:off x="2711398" y="3343131"/>
            <a:ext cx="3600739" cy="3600739"/>
            <a:chOff x="0" y="0"/>
            <a:chExt cx="4800985" cy="4800985"/>
          </a:xfrm>
        </p:grpSpPr>
        <p:sp>
          <p:nvSpPr>
            <p:cNvPr id="8" name="Freeform 8"/>
            <p:cNvSpPr/>
            <p:nvPr/>
          </p:nvSpPr>
          <p:spPr>
            <a:xfrm rot="-5400000">
              <a:off x="0" y="0"/>
              <a:ext cx="4800985" cy="4800985"/>
            </a:xfrm>
            <a:custGeom>
              <a:avLst/>
              <a:gdLst/>
              <a:ahLst/>
              <a:cxnLst/>
              <a:rect l="l" t="t" r="r" b="b"/>
              <a:pathLst>
                <a:path w="4800985" h="4800985">
                  <a:moveTo>
                    <a:pt x="0" y="0"/>
                  </a:moveTo>
                  <a:lnTo>
                    <a:pt x="4800985" y="0"/>
                  </a:lnTo>
                  <a:lnTo>
                    <a:pt x="4800985" y="4800985"/>
                  </a:lnTo>
                  <a:lnTo>
                    <a:pt x="0" y="480098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9" name="TextBox 9"/>
            <p:cNvSpPr txBox="1"/>
            <p:nvPr/>
          </p:nvSpPr>
          <p:spPr>
            <a:xfrm>
              <a:off x="371421" y="291259"/>
              <a:ext cx="4058142" cy="3465393"/>
            </a:xfrm>
            <a:prstGeom prst="rect">
              <a:avLst/>
            </a:prstGeom>
          </p:spPr>
          <p:txBody>
            <a:bodyPr lIns="0" tIns="0" rIns="0" bIns="0" rtlCol="0" anchor="t">
              <a:spAutoFit/>
            </a:bodyPr>
            <a:lstStyle/>
            <a:p>
              <a:pPr algn="ctr">
                <a:lnSpc>
                  <a:spcPts val="21565"/>
                </a:lnSpc>
                <a:spcBef>
                  <a:spcPct val="0"/>
                </a:spcBef>
              </a:pPr>
              <a:r>
                <a:rPr lang="en-US" sz="15405" spc="754" dirty="0">
                  <a:solidFill>
                    <a:srgbClr val="FFFFFF"/>
                  </a:solidFill>
                  <a:latin typeface="29LT Bukra Semi Condensed Semi-Bold" panose="020B0706040000000004"/>
                </a:rPr>
                <a:t>02</a:t>
              </a:r>
              <a:endParaRPr lang="en-US" sz="15405" spc="754" dirty="0">
                <a:solidFill>
                  <a:srgbClr val="FFFFFF"/>
                </a:solidFill>
                <a:latin typeface="29LT Bukra Semi Condensed Semi-Bold" panose="020B0706040000000004"/>
              </a:endParaRPr>
            </a:p>
          </p:txBody>
        </p:sp>
      </p:grpSp>
      <p:grpSp>
        <p:nvGrpSpPr>
          <p:cNvPr id="10" name="Group 10"/>
          <p:cNvGrpSpPr/>
          <p:nvPr/>
        </p:nvGrpSpPr>
        <p:grpSpPr>
          <a:xfrm>
            <a:off x="6635023" y="3706672"/>
            <a:ext cx="8293879" cy="1801300"/>
            <a:chOff x="0" y="-371475"/>
            <a:chExt cx="11058506" cy="2401734"/>
          </a:xfrm>
        </p:grpSpPr>
        <p:sp>
          <p:nvSpPr>
            <p:cNvPr id="11" name="TextBox 11"/>
            <p:cNvSpPr txBox="1"/>
            <p:nvPr/>
          </p:nvSpPr>
          <p:spPr>
            <a:xfrm>
              <a:off x="0" y="-371475"/>
              <a:ext cx="11058506" cy="2293621"/>
            </a:xfrm>
            <a:prstGeom prst="rect">
              <a:avLst/>
            </a:prstGeom>
          </p:spPr>
          <p:txBody>
            <a:bodyPr lIns="0" tIns="0" rIns="0" bIns="0" rtlCol="0" anchor="t">
              <a:spAutoFit/>
            </a:bodyPr>
            <a:lstStyle/>
            <a:p>
              <a:pPr algn="ctr">
                <a:lnSpc>
                  <a:spcPts val="13415"/>
                </a:lnSpc>
                <a:spcBef>
                  <a:spcPct val="0"/>
                </a:spcBef>
              </a:pPr>
              <a:r>
                <a:rPr lang="zh-CN" altLang="en-US" sz="7985" b="1" spc="734" dirty="0">
                  <a:solidFill>
                    <a:srgbClr val="FFFFFF"/>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需求分析规约</a:t>
              </a:r>
              <a:endParaRPr lang="en-US" sz="7985" b="1" spc="734" dirty="0">
                <a:solidFill>
                  <a:srgbClr val="FFFFFF"/>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endParaRPr>
            </a:p>
          </p:txBody>
        </p:sp>
        <p:sp>
          <p:nvSpPr>
            <p:cNvPr id="12" name="AutoShape 12"/>
            <p:cNvSpPr/>
            <p:nvPr/>
          </p:nvSpPr>
          <p:spPr>
            <a:xfrm>
              <a:off x="0" y="2030259"/>
              <a:ext cx="11058506" cy="0"/>
            </a:xfrm>
            <a:prstGeom prst="line">
              <a:avLst/>
            </a:prstGeom>
            <a:ln w="25400" cap="rnd">
              <a:solidFill>
                <a:srgbClr val="D0DFFF"/>
              </a:solidFill>
              <a:prstDash val="solid"/>
              <a:headEnd type="none" w="sm" len="sm"/>
              <a:tailEnd type="none" w="sm" len="sm"/>
            </a:ln>
          </p:spPr>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515423" y="-5633065"/>
            <a:ext cx="26785445" cy="20442086"/>
            <a:chOff x="0" y="0"/>
            <a:chExt cx="35713927" cy="27256115"/>
          </a:xfrm>
        </p:grpSpPr>
        <p:sp>
          <p:nvSpPr>
            <p:cNvPr id="3" name="Freeform 3"/>
            <p:cNvSpPr/>
            <p:nvPr/>
          </p:nvSpPr>
          <p:spPr>
            <a:xfrm rot="-5400000">
              <a:off x="9440965" y="-5164341"/>
              <a:ext cx="17607669" cy="27936350"/>
            </a:xfrm>
            <a:custGeom>
              <a:avLst/>
              <a:gdLst/>
              <a:ahLst/>
              <a:cxnLst/>
              <a:rect l="l" t="t" r="r" b="b"/>
              <a:pathLst>
                <a:path w="17607669" h="27936350">
                  <a:moveTo>
                    <a:pt x="0" y="0"/>
                  </a:moveTo>
                  <a:lnTo>
                    <a:pt x="17607669" y="0"/>
                  </a:lnTo>
                  <a:lnTo>
                    <a:pt x="17607669" y="27936351"/>
                  </a:lnTo>
                  <a:lnTo>
                    <a:pt x="0" y="27936351"/>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4" name="Freeform 4"/>
            <p:cNvSpPr/>
            <p:nvPr/>
          </p:nvSpPr>
          <p:spPr>
            <a:xfrm rot="-5400000">
              <a:off x="22416472" y="4310214"/>
              <a:ext cx="13297454" cy="13297454"/>
            </a:xfrm>
            <a:custGeom>
              <a:avLst/>
              <a:gdLst/>
              <a:ahLst/>
              <a:cxnLst/>
              <a:rect l="l" t="t" r="r" b="b"/>
              <a:pathLst>
                <a:path w="13297454" h="13297454">
                  <a:moveTo>
                    <a:pt x="0" y="0"/>
                  </a:moveTo>
                  <a:lnTo>
                    <a:pt x="13297455" y="0"/>
                  </a:lnTo>
                  <a:lnTo>
                    <a:pt x="13297455" y="13297455"/>
                  </a:lnTo>
                  <a:lnTo>
                    <a:pt x="0" y="1329745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a:off x="0" y="16094606"/>
              <a:ext cx="11161508" cy="11161508"/>
            </a:xfrm>
            <a:custGeom>
              <a:avLst/>
              <a:gdLst/>
              <a:ahLst/>
              <a:cxnLst/>
              <a:rect l="l" t="t" r="r" b="b"/>
              <a:pathLst>
                <a:path w="11161508" h="11161508">
                  <a:moveTo>
                    <a:pt x="0" y="0"/>
                  </a:moveTo>
                  <a:lnTo>
                    <a:pt x="11161508" y="0"/>
                  </a:lnTo>
                  <a:lnTo>
                    <a:pt x="11161508" y="11161509"/>
                  </a:lnTo>
                  <a:lnTo>
                    <a:pt x="0" y="1116150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grpSp>
        <p:nvGrpSpPr>
          <p:cNvPr id="6" name="Group 6"/>
          <p:cNvGrpSpPr/>
          <p:nvPr/>
        </p:nvGrpSpPr>
        <p:grpSpPr>
          <a:xfrm>
            <a:off x="618025" y="737290"/>
            <a:ext cx="16518549" cy="9002350"/>
            <a:chOff x="-104096" y="-123825"/>
            <a:chExt cx="4274726" cy="1978367"/>
          </a:xfrm>
        </p:grpSpPr>
        <p:sp>
          <p:nvSpPr>
            <p:cNvPr id="7" name="Freeform 7"/>
            <p:cNvSpPr/>
            <p:nvPr/>
          </p:nvSpPr>
          <p:spPr>
            <a:xfrm>
              <a:off x="-104096" y="-15649"/>
              <a:ext cx="4274726" cy="1870191"/>
            </a:xfrm>
            <a:custGeom>
              <a:avLst/>
              <a:gdLst/>
              <a:ahLst/>
              <a:cxnLst/>
              <a:rect l="l" t="t" r="r" b="b"/>
              <a:pathLst>
                <a:path w="4274726" h="1870191">
                  <a:moveTo>
                    <a:pt x="21465" y="0"/>
                  </a:moveTo>
                  <a:lnTo>
                    <a:pt x="4253261" y="0"/>
                  </a:lnTo>
                  <a:cubicBezTo>
                    <a:pt x="4265116" y="0"/>
                    <a:pt x="4274726" y="9610"/>
                    <a:pt x="4274726" y="21465"/>
                  </a:cubicBezTo>
                  <a:lnTo>
                    <a:pt x="4274726" y="1848727"/>
                  </a:lnTo>
                  <a:cubicBezTo>
                    <a:pt x="4274726" y="1860581"/>
                    <a:pt x="4265116" y="1870191"/>
                    <a:pt x="4253261" y="1870191"/>
                  </a:cubicBezTo>
                  <a:lnTo>
                    <a:pt x="21465" y="1870191"/>
                  </a:lnTo>
                  <a:cubicBezTo>
                    <a:pt x="9610" y="1870191"/>
                    <a:pt x="0" y="1860581"/>
                    <a:pt x="0" y="1848727"/>
                  </a:cubicBezTo>
                  <a:lnTo>
                    <a:pt x="0" y="21465"/>
                  </a:lnTo>
                  <a:cubicBezTo>
                    <a:pt x="0" y="9610"/>
                    <a:pt x="9610" y="0"/>
                    <a:pt x="21465" y="0"/>
                  </a:cubicBezTo>
                  <a:close/>
                </a:path>
              </a:pathLst>
            </a:custGeom>
            <a:solidFill>
              <a:srgbClr val="FFFFFF"/>
            </a:solidFill>
          </p:spPr>
        </p:sp>
        <p:sp>
          <p:nvSpPr>
            <p:cNvPr id="8" name="TextBox 8"/>
            <p:cNvSpPr txBox="1"/>
            <p:nvPr/>
          </p:nvSpPr>
          <p:spPr>
            <a:xfrm>
              <a:off x="0" y="-123825"/>
              <a:ext cx="812800" cy="936625"/>
            </a:xfrm>
            <a:prstGeom prst="rect">
              <a:avLst/>
            </a:prstGeom>
          </p:spPr>
          <p:txBody>
            <a:bodyPr lIns="50800" tIns="50800" rIns="50800" bIns="50800" rtlCol="0" anchor="ctr"/>
            <a:lstStyle/>
            <a:p>
              <a:pPr algn="ctr">
                <a:lnSpc>
                  <a:spcPts val="3500"/>
                </a:lnSpc>
              </a:pPr>
            </a:p>
          </p:txBody>
        </p:sp>
      </p:grpSp>
      <p:sp>
        <p:nvSpPr>
          <p:cNvPr id="9" name="TextBox 9"/>
          <p:cNvSpPr txBox="1"/>
          <p:nvPr/>
        </p:nvSpPr>
        <p:spPr>
          <a:xfrm>
            <a:off x="762000" y="251152"/>
            <a:ext cx="16230600" cy="1076960"/>
          </a:xfrm>
          <a:prstGeom prst="rect">
            <a:avLst/>
          </a:prstGeom>
        </p:spPr>
        <p:txBody>
          <a:bodyPr lIns="0" tIns="0" rIns="0" bIns="0" rtlCol="0" anchor="t">
            <a:spAutoFit/>
          </a:bodyPr>
          <a:lstStyle/>
          <a:p>
            <a:pPr marL="1079500" lvl="1" indent="-539750">
              <a:lnSpc>
                <a:spcPts val="8400"/>
              </a:lnSpc>
              <a:buFont typeface="Arial" panose="020B0604020202020204"/>
              <a:buChar char="•"/>
            </a:pPr>
            <a:r>
              <a:rPr lang="zh-CN" altLang="en-US" sz="5000" spc="459" dirty="0">
                <a:solidFill>
                  <a:srgbClr val="FFFFFF"/>
                </a:solidFill>
                <a:latin typeface="宋体" panose="02010600030101010101" pitchFamily="2" charset="-122"/>
                <a:ea typeface="宋体" panose="02010600030101010101" pitchFamily="2" charset="-122"/>
              </a:rPr>
              <a:t>整体数据建模</a:t>
            </a:r>
            <a:endParaRPr lang="zh-CN" altLang="en-US" sz="5000" spc="459" dirty="0">
              <a:solidFill>
                <a:srgbClr val="FFFFFF"/>
              </a:solidFill>
              <a:latin typeface="宋体" panose="02010600030101010101" pitchFamily="2" charset="-122"/>
              <a:ea typeface="宋体" panose="02010600030101010101" pitchFamily="2" charset="-122"/>
            </a:endParaRPr>
          </a:p>
        </p:txBody>
      </p:sp>
      <p:sp>
        <p:nvSpPr>
          <p:cNvPr id="10" name="Freeform 10"/>
          <p:cNvSpPr/>
          <p:nvPr/>
        </p:nvSpPr>
        <p:spPr>
          <a:xfrm>
            <a:off x="14072646" y="737289"/>
            <a:ext cx="3844517" cy="824811"/>
          </a:xfrm>
          <a:custGeom>
            <a:avLst/>
            <a:gdLst/>
            <a:ahLst/>
            <a:cxnLst/>
            <a:rect l="l" t="t" r="r" b="b"/>
            <a:pathLst>
              <a:path w="4315603" h="842069">
                <a:moveTo>
                  <a:pt x="0" y="0"/>
                </a:moveTo>
                <a:lnTo>
                  <a:pt x="4315603" y="0"/>
                </a:lnTo>
                <a:lnTo>
                  <a:pt x="4315603" y="842069"/>
                </a:lnTo>
                <a:lnTo>
                  <a:pt x="0" y="842069"/>
                </a:lnTo>
                <a:lnTo>
                  <a:pt x="0" y="0"/>
                </a:lnTo>
                <a:close/>
              </a:path>
            </a:pathLst>
          </a:custGeom>
          <a:blipFill>
            <a:blip r:embed="rId5"/>
            <a:stretch>
              <a:fillRect/>
            </a:stretch>
          </a:blipFill>
        </p:spPr>
      </p:sp>
      <p:pic>
        <p:nvPicPr>
          <p:cNvPr id="1027" name="图片 81"/>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446331" y="1707407"/>
            <a:ext cx="7937326" cy="7466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文本框 11"/>
          <p:cNvSpPr txBox="1"/>
          <p:nvPr/>
        </p:nvSpPr>
        <p:spPr>
          <a:xfrm>
            <a:off x="9919716" y="4285281"/>
            <a:ext cx="6006084" cy="1476375"/>
          </a:xfrm>
          <a:prstGeom prst="rect">
            <a:avLst/>
          </a:prstGeom>
          <a:noFill/>
        </p:spPr>
        <p:txBody>
          <a:bodyPr wrap="square" rtlCol="0">
            <a:spAutoFit/>
          </a:bodyPr>
          <a:lstStyle/>
          <a:p>
            <a:r>
              <a:rPr lang="zh-CN" altLang="en-US" b="1" kern="0" dirty="0">
                <a:latin typeface="Arial" panose="020B0604020202020204" pitchFamily="34" charset="0"/>
                <a:ea typeface="华文楷体" panose="02010600040101010101" pitchFamily="2" charset="-122"/>
              </a:rPr>
              <a:t>在我们的整体数据建模中，我们在需求分析的基础上绘制了对应的分析类图，主要包括</a:t>
            </a:r>
            <a:r>
              <a:rPr lang="en-US" altLang="zh-CN" b="1" kern="0" dirty="0">
                <a:latin typeface="Arial" panose="020B0604020202020204" pitchFamily="34" charset="0"/>
                <a:ea typeface="华文楷体" panose="02010600040101010101" pitchFamily="2" charset="-122"/>
              </a:rPr>
              <a:t>User</a:t>
            </a:r>
            <a:r>
              <a:rPr lang="zh-CN" altLang="en-US" b="1" kern="0" dirty="0">
                <a:latin typeface="Arial" panose="020B0604020202020204" pitchFamily="34" charset="0"/>
                <a:ea typeface="华文楷体" panose="02010600040101010101" pitchFamily="2" charset="-122"/>
              </a:rPr>
              <a:t>类、</a:t>
            </a:r>
            <a:r>
              <a:rPr lang="en-US" altLang="zh-CN" b="1" kern="0" dirty="0">
                <a:latin typeface="Arial" panose="020B0604020202020204" pitchFamily="34" charset="0"/>
                <a:ea typeface="华文楷体" panose="02010600040101010101" pitchFamily="2" charset="-122"/>
              </a:rPr>
              <a:t>Administrator</a:t>
            </a:r>
            <a:r>
              <a:rPr lang="zh-CN" altLang="en-US" b="1" kern="0" dirty="0">
                <a:latin typeface="Arial" panose="020B0604020202020204" pitchFamily="34" charset="0"/>
                <a:ea typeface="华文楷体" panose="02010600040101010101" pitchFamily="2" charset="-122"/>
              </a:rPr>
              <a:t>类、</a:t>
            </a:r>
            <a:r>
              <a:rPr lang="en-US" altLang="zh-CN" b="1" kern="0" dirty="0">
                <a:latin typeface="Arial" panose="020B0604020202020204" pitchFamily="34" charset="0"/>
                <a:ea typeface="华文楷体" panose="02010600040101010101" pitchFamily="2" charset="-122"/>
              </a:rPr>
              <a:t>Post</a:t>
            </a:r>
            <a:r>
              <a:rPr lang="zh-CN" altLang="en-US" b="1" kern="0" dirty="0">
                <a:latin typeface="Arial" panose="020B0604020202020204" pitchFamily="34" charset="0"/>
                <a:ea typeface="华文楷体" panose="02010600040101010101" pitchFamily="2" charset="-122"/>
              </a:rPr>
              <a:t>类、</a:t>
            </a:r>
            <a:r>
              <a:rPr lang="en-US" altLang="zh-CN" b="1" kern="0" dirty="0">
                <a:latin typeface="Arial" panose="020B0604020202020204" pitchFamily="34" charset="0"/>
                <a:ea typeface="华文楷体" panose="02010600040101010101" pitchFamily="2" charset="-122"/>
              </a:rPr>
              <a:t>Comment</a:t>
            </a:r>
            <a:r>
              <a:rPr lang="zh-CN" altLang="en-US" b="1" kern="0" dirty="0">
                <a:latin typeface="Arial" panose="020B0604020202020204" pitchFamily="34" charset="0"/>
                <a:ea typeface="华文楷体" panose="02010600040101010101" pitchFamily="2" charset="-122"/>
              </a:rPr>
              <a:t>类、</a:t>
            </a:r>
            <a:r>
              <a:rPr lang="en-US" altLang="zh-CN" b="1" kern="0" dirty="0">
                <a:latin typeface="Arial" panose="020B0604020202020204" pitchFamily="34" charset="0"/>
                <a:ea typeface="华文楷体" panose="02010600040101010101" pitchFamily="2" charset="-122"/>
              </a:rPr>
              <a:t>Report</a:t>
            </a:r>
            <a:r>
              <a:rPr lang="zh-CN" altLang="en-US" b="1" kern="0" dirty="0">
                <a:latin typeface="Arial" panose="020B0604020202020204" pitchFamily="34" charset="0"/>
                <a:ea typeface="华文楷体" panose="02010600040101010101" pitchFamily="2" charset="-122"/>
              </a:rPr>
              <a:t>类等实体类，以及部分用到的外部接口，此外，类与类之间的相互关系有关联、泛化、聚合、组合、依赖五种。具体如左图所示：</a:t>
            </a:r>
            <a:endParaRPr lang="zh-CN" altLang="en-US" b="1" kern="0" dirty="0">
              <a:latin typeface="Arial" panose="020B0604020202020204" pitchFamily="34" charset="0"/>
              <a:ea typeface="华文楷体" panose="02010600040101010101" pitchFamily="2" charset="-122"/>
            </a:endParaRPr>
          </a:p>
        </p:txBody>
      </p:sp>
    </p:spTree>
  </p:cSld>
  <p:clrMapOvr>
    <a:masterClrMapping/>
  </p:clrMapOvr>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6.xml><?xml version="1.0" encoding="utf-8"?>
<p:tagLst xmlns:p="http://schemas.openxmlformats.org/presentationml/2006/main">
  <p:tag name="KSO_WM_BEAUTIFY_FLAG" val=""/>
</p:tagLst>
</file>

<file path=ppt/tags/tag17.xml><?xml version="1.0" encoding="utf-8"?>
<p:tagLst xmlns:p="http://schemas.openxmlformats.org/presentationml/2006/main">
  <p:tag name="KSO_WM_BEAUTIFY_FLAG" val=""/>
</p:tagLst>
</file>

<file path=ppt/tags/tag18.xml><?xml version="1.0" encoding="utf-8"?>
<p:tagLst xmlns:p="http://schemas.openxmlformats.org/presentationml/2006/main">
  <p:tag name="KSO_WM_BEAUTIFY_FLAG" val=""/>
</p:tagLst>
</file>

<file path=ppt/tags/tag19.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20.xml><?xml version="1.0" encoding="utf-8"?>
<p:tagLst xmlns:p="http://schemas.openxmlformats.org/presentationml/2006/main">
  <p:tag name="KSO_WM_BEAUTIFY_FLAG" val=""/>
</p:tagLst>
</file>

<file path=ppt/tags/tag21.xml><?xml version="1.0" encoding="utf-8"?>
<p:tagLst xmlns:p="http://schemas.openxmlformats.org/presentationml/2006/main">
  <p:tag name="KSO_WM_BEAUTIFY_FLAG" val=""/>
</p:tagLst>
</file>

<file path=ppt/tags/tag22.xml><?xml version="1.0" encoding="utf-8"?>
<p:tagLst xmlns:p="http://schemas.openxmlformats.org/presentationml/2006/main">
  <p:tag name="KSO_WM_BEAUTIFY_FLAG" val=""/>
</p:tagLst>
</file>

<file path=ppt/tags/tag23.xml><?xml version="1.0" encoding="utf-8"?>
<p:tagLst xmlns:p="http://schemas.openxmlformats.org/presentationml/2006/main">
  <p:tag name="KSO_WM_BEAUTIFY_FLAG" val=""/>
</p:tagLst>
</file>

<file path=ppt/tags/tag24.xml><?xml version="1.0" encoding="utf-8"?>
<p:tagLst xmlns:p="http://schemas.openxmlformats.org/presentationml/2006/main">
  <p:tag name="KSO_WM_BEAUTIFY_FLAG" val=""/>
</p:tagLst>
</file>

<file path=ppt/tags/tag25.xml><?xml version="1.0" encoding="utf-8"?>
<p:tagLst xmlns:p="http://schemas.openxmlformats.org/presentationml/2006/main">
  <p:tag name="KSO_WM_BEAUTIFY_FLAG" val=""/>
</p:tagLst>
</file>

<file path=ppt/tags/tag26.xml><?xml version="1.0" encoding="utf-8"?>
<p:tagLst xmlns:p="http://schemas.openxmlformats.org/presentationml/2006/main">
  <p:tag name="KSO_WM_BEAUTIFY_FLAG" val=""/>
</p:tagLst>
</file>

<file path=ppt/tags/tag27.xml><?xml version="1.0" encoding="utf-8"?>
<p:tagLst xmlns:p="http://schemas.openxmlformats.org/presentationml/2006/main">
  <p:tag name="KSO_WM_BEAUTIFY_FLAG" val=""/>
</p:tagLst>
</file>

<file path=ppt/tags/tag28.xml><?xml version="1.0" encoding="utf-8"?>
<p:tagLst xmlns:p="http://schemas.openxmlformats.org/presentationml/2006/main">
  <p:tag name="KSO_WM_BEAUTIFY_FLAG" val=""/>
</p:tagLst>
</file>

<file path=ppt/tags/tag29.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30.xml><?xml version="1.0" encoding="utf-8"?>
<p:tagLst xmlns:p="http://schemas.openxmlformats.org/presentationml/2006/main">
  <p:tag name="KSO_WM_BEAUTIFY_FLAG" val=""/>
</p:tagLst>
</file>

<file path=ppt/tags/tag31.xml><?xml version="1.0" encoding="utf-8"?>
<p:tagLst xmlns:p="http://schemas.openxmlformats.org/presentationml/2006/main">
  <p:tag name="KSO_WM_BEAUTIFY_FLAG" val=""/>
</p:tagLst>
</file>

<file path=ppt/tags/tag32.xml><?xml version="1.0" encoding="utf-8"?>
<p:tagLst xmlns:p="http://schemas.openxmlformats.org/presentationml/2006/main">
  <p:tag name="KSO_WM_BEAUTIFY_FLAG" val=""/>
</p:tagLst>
</file>

<file path=ppt/tags/tag33.xml><?xml version="1.0" encoding="utf-8"?>
<p:tagLst xmlns:p="http://schemas.openxmlformats.org/presentationml/2006/main">
  <p:tag name="KSO_WM_BEAUTIFY_FLAG" val=""/>
</p:tagLst>
</file>

<file path=ppt/tags/tag34.xml><?xml version="1.0" encoding="utf-8"?>
<p:tagLst xmlns:p="http://schemas.openxmlformats.org/presentationml/2006/main">
  <p:tag name="KSO_WM_BEAUTIFY_FLAG" val=""/>
</p:tagLst>
</file>

<file path=ppt/tags/tag35.xml><?xml version="1.0" encoding="utf-8"?>
<p:tagLst xmlns:p="http://schemas.openxmlformats.org/presentationml/2006/main">
  <p:tag name="KSO_WM_BEAUTIFY_FLAG" val=""/>
</p:tagLst>
</file>

<file path=ppt/tags/tag36.xml><?xml version="1.0" encoding="utf-8"?>
<p:tagLst xmlns:p="http://schemas.openxmlformats.org/presentationml/2006/main">
  <p:tag name="KSO_WM_BEAUTIFY_FLAG" val=""/>
</p:tagLst>
</file>

<file path=ppt/tags/tag37.xml><?xml version="1.0" encoding="utf-8"?>
<p:tagLst xmlns:p="http://schemas.openxmlformats.org/presentationml/2006/main">
  <p:tag name="KSO_WM_BEAUTIFY_FLAG" val=""/>
</p:tagLst>
</file>

<file path=ppt/tags/tag38.xml><?xml version="1.0" encoding="utf-8"?>
<p:tagLst xmlns:p="http://schemas.openxmlformats.org/presentationml/2006/main">
  <p:tag name="KSO_WM_BEAUTIFY_FLAG" val=""/>
</p:tagLst>
</file>

<file path=ppt/tags/tag39.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40.xml><?xml version="1.0" encoding="utf-8"?>
<p:tagLst xmlns:p="http://schemas.openxmlformats.org/presentationml/2006/main">
  <p:tag name="KSO_WM_BEAUTIFY_FLAG" val=""/>
</p:tagLst>
</file>

<file path=ppt/tags/tag41.xml><?xml version="1.0" encoding="utf-8"?>
<p:tagLst xmlns:p="http://schemas.openxmlformats.org/presentationml/2006/main">
  <p:tag name="KSO_WM_BEAUTIFY_FLAG" val=""/>
</p:tagLst>
</file>

<file path=ppt/tags/tag42.xml><?xml version="1.0" encoding="utf-8"?>
<p:tagLst xmlns:p="http://schemas.openxmlformats.org/presentationml/2006/main">
  <p:tag name="KSO_WM_BEAUTIFY_FLAG" val=""/>
</p:tagLst>
</file>

<file path=ppt/tags/tag43.xml><?xml version="1.0" encoding="utf-8"?>
<p:tagLst xmlns:p="http://schemas.openxmlformats.org/presentationml/2006/main">
  <p:tag name="KSO_WM_BEAUTIFY_FLAG" val=""/>
</p:tagLst>
</file>

<file path=ppt/tags/tag44.xml><?xml version="1.0" encoding="utf-8"?>
<p:tagLst xmlns:p="http://schemas.openxmlformats.org/presentationml/2006/main">
  <p:tag name="TABLE_ENDDRAG_ORIGIN_RECT" val="327*60"/>
  <p:tag name="TABLE_ENDDRAG_RECT" val="576*564*327*60"/>
</p:tagLst>
</file>

<file path=ppt/tags/tag45.xml><?xml version="1.0" encoding="utf-8"?>
<p:tagLst xmlns:p="http://schemas.openxmlformats.org/presentationml/2006/main">
  <p:tag name="TABLE_ENDDRAG_ORIGIN_RECT" val="317*60"/>
  <p:tag name="TABLE_ENDDRAG_RECT" val="575*743*317*60"/>
</p:tagLst>
</file>

<file path=ppt/tags/tag46.xml><?xml version="1.0" encoding="utf-8"?>
<p:tagLst xmlns:p="http://schemas.openxmlformats.org/presentationml/2006/main">
  <p:tag name="TABLE_ENDDRAG_ORIGIN_RECT" val="309*60"/>
  <p:tag name="TABLE_ENDDRAG_RECT" val="990*339*309*60"/>
</p:tagLst>
</file>

<file path=ppt/tags/tag47.xml><?xml version="1.0" encoding="utf-8"?>
<p:tagLst xmlns:p="http://schemas.openxmlformats.org/presentationml/2006/main">
  <p:tag name="TABLE_ENDDRAG_ORIGIN_RECT" val="280*60"/>
  <p:tag name="TABLE_ENDDRAG_RECT" val="996*521*280*60"/>
</p:tagLst>
</file>

<file path=ppt/tags/tag48.xml><?xml version="1.0" encoding="utf-8"?>
<p:tagLst xmlns:p="http://schemas.openxmlformats.org/presentationml/2006/main">
  <p:tag name="TABLE_ENDDRAG_ORIGIN_RECT" val="258*60"/>
  <p:tag name="TABLE_ENDDRAG_RECT" val="1002*739*258*60"/>
</p:tagLst>
</file>

<file path=ppt/tags/tag49.xml><?xml version="1.0" encoding="utf-8"?>
<p:tagLst xmlns:p="http://schemas.openxmlformats.org/presentationml/2006/main">
  <p:tag name="TABLE_ENDDRAG_ORIGIN_RECT" val="275*36"/>
  <p:tag name="TABLE_ENDDRAG_RECT" val="652*387*275*36"/>
</p:tagLst>
</file>

<file path=ppt/tags/tag5.xml><?xml version="1.0" encoding="utf-8"?>
<p:tagLst xmlns:p="http://schemas.openxmlformats.org/presentationml/2006/main">
  <p:tag name="KSO_WM_BEAUTIFY_FLAG" val=""/>
</p:tagLst>
</file>

<file path=ppt/tags/tag50.xml><?xml version="1.0" encoding="utf-8"?>
<p:tagLst xmlns:p="http://schemas.openxmlformats.org/presentationml/2006/main">
  <p:tag name="KSO_WM_BEAUTIFY_FLAG" val=""/>
</p:tagLst>
</file>

<file path=ppt/tags/tag51.xml><?xml version="1.0" encoding="utf-8"?>
<p:tagLst xmlns:p="http://schemas.openxmlformats.org/presentationml/2006/main">
  <p:tag name="COMMONDATA" val="eyJoZGlkIjoiNTIxOWM3MWRjNzY4MjlhYTI3Y2E1ZDhlM2I4NmM3ZDUifQ=="/>
  <p:tag name="KSO_WPP_MARK_KEY" val="ec95f875-00dd-48cd-8a5c-62334bce55ff"/>
</p:tagLst>
</file>

<file path=ppt/tags/tag6.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6618</Words>
  <Application>WPS 演示</Application>
  <PresentationFormat>On-screen Show (4:3)</PresentationFormat>
  <Paragraphs>681</Paragraphs>
  <Slides>33</Slides>
  <Notes>0</Notes>
  <HiddenSlides>0</HiddenSlides>
  <MMClips>0</MMClips>
  <ScaleCrop>false</ScaleCrop>
  <HeadingPairs>
    <vt:vector size="6" baseType="variant">
      <vt:variant>
        <vt:lpstr>已用的字体</vt:lpstr>
      </vt:variant>
      <vt:variant>
        <vt:i4>23</vt:i4>
      </vt:variant>
      <vt:variant>
        <vt:lpstr>主题</vt:lpstr>
      </vt:variant>
      <vt:variant>
        <vt:i4>1</vt:i4>
      </vt:variant>
      <vt:variant>
        <vt:lpstr>幻灯片标题</vt:lpstr>
      </vt:variant>
      <vt:variant>
        <vt:i4>33</vt:i4>
      </vt:variant>
    </vt:vector>
  </HeadingPairs>
  <TitlesOfParts>
    <vt:vector size="57" baseType="lpstr">
      <vt:lpstr>Arial</vt:lpstr>
      <vt:lpstr>宋体</vt:lpstr>
      <vt:lpstr>Wingdings</vt:lpstr>
      <vt:lpstr>字由点字倔强黑</vt:lpstr>
      <vt:lpstr>字由点字倔强黑 85</vt:lpstr>
      <vt:lpstr>字由点字典黑 55J</vt:lpstr>
      <vt:lpstr>黑体</vt:lpstr>
      <vt:lpstr>Arial</vt:lpstr>
      <vt:lpstr>字由点字典黑 35J</vt:lpstr>
      <vt:lpstr>29LT Bukra Semi Condensed Semi-Bold</vt:lpstr>
      <vt:lpstr>Haettenschweiler</vt:lpstr>
      <vt:lpstr>-apple-system</vt:lpstr>
      <vt:lpstr>Segoe Print</vt:lpstr>
      <vt:lpstr>华文楷体</vt:lpstr>
      <vt:lpstr>Times New Roman</vt:lpstr>
      <vt:lpstr>Calibri</vt:lpstr>
      <vt:lpstr>微软雅黑</vt:lpstr>
      <vt:lpstr>Arial Unicode MS</vt:lpstr>
      <vt:lpstr>Songti SC</vt:lpstr>
      <vt:lpstr>Symbol</vt:lpstr>
      <vt:lpstr>29LT Bukra Wide Medium</vt:lpstr>
      <vt:lpstr>字由点字典黑 45J</vt:lpstr>
      <vt:lpstr>Calibri Light</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Hellohealth健康管理平台</dc:title>
  <dc:creator/>
  <cp:lastModifiedBy>天子笑</cp:lastModifiedBy>
  <cp:revision>15</cp:revision>
  <dcterms:created xsi:type="dcterms:W3CDTF">2006-08-16T00:00:00Z</dcterms:created>
  <dcterms:modified xsi:type="dcterms:W3CDTF">2024-01-12T19:28:23Z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58C7A476EF05480280C29118BD55E5AF_13</vt:lpwstr>
  </property>
  <property fmtid="{D5CDD505-2E9C-101B-9397-08002B2CF9AE}" pid="3" name="KSOProductBuildVer">
    <vt:lpwstr>2052-12.1.0.16120</vt:lpwstr>
  </property>
</Properties>
</file>